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svg" ContentType="image/svg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82" r:id="rId2"/>
    <p:sldId id="283" r:id="rId3"/>
    <p:sldId id="281" r:id="rId4"/>
    <p:sldId id="280" r:id="rId5"/>
    <p:sldId id="269" r:id="rId6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3CCCC"/>
    <a:srgbClr val="33CC66"/>
    <a:srgbClr val="6699FF"/>
    <a:srgbClr val="339966"/>
    <a:srgbClr val="66CC66"/>
    <a:srgbClr val="99FF99"/>
    <a:srgbClr val="FFFFFF"/>
    <a:srgbClr val="3366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3504" y="-16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8" d="100"/>
          <a:sy n="118" d="100"/>
        </p:scale>
        <p:origin x="-507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9BAE0-D1CA-3F45-A77A-F733B7EAC747}" type="datetimeFigureOut">
              <a:rPr lang="es-ES" smtClean="0"/>
              <a:t>02-04-24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0882C-BDBC-6C4B-9733-B1211595053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5808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882C-BDBC-6C4B-9733-B1211595053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3881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Ley de Eficiencia Energética</a:t>
            </a:r>
          </a:p>
          <a:p>
            <a:r>
              <a:rPr lang="es-ES" dirty="0"/>
              <a:t>El 13 de febrero del 2021, </a:t>
            </a:r>
            <a:r>
              <a:rPr lang="es-ES" dirty="0" smtClean="0"/>
              <a:t>Ley </a:t>
            </a:r>
            <a:r>
              <a:rPr lang="es-ES" dirty="0"/>
              <a:t>N° 21.305 Sobre Eficiencia </a:t>
            </a:r>
            <a:r>
              <a:rPr lang="es-ES" dirty="0" smtClean="0"/>
              <a:t>Energética</a:t>
            </a:r>
          </a:p>
          <a:p>
            <a:endParaRPr lang="es-ES" dirty="0" smtClean="0"/>
          </a:p>
          <a:p>
            <a:r>
              <a:rPr lang="es-ES" dirty="0" smtClean="0"/>
              <a:t>alcanzar </a:t>
            </a:r>
            <a:r>
              <a:rPr lang="es-ES" dirty="0"/>
              <a:t>la carbono neutralidad al 2050, </a:t>
            </a:r>
            <a:endParaRPr lang="es-ES" dirty="0" smtClean="0"/>
          </a:p>
          <a:p>
            <a:r>
              <a:rPr lang="es-ES" dirty="0" smtClean="0"/>
              <a:t>Aportará un </a:t>
            </a:r>
            <a:r>
              <a:rPr lang="es-ES" dirty="0"/>
              <a:t>35% de las reducciones de gases de efecto invernadero necesarias para alcanzar nuestra meta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 smtClean="0"/>
              <a:t>al </a:t>
            </a:r>
            <a:r>
              <a:rPr lang="es-ES" dirty="0"/>
              <a:t>2030 tendremos una reducción de intensidad energética del 10%, </a:t>
            </a:r>
            <a:endParaRPr lang="es-ES" dirty="0" smtClean="0"/>
          </a:p>
          <a:p>
            <a:r>
              <a:rPr lang="es-ES" dirty="0" smtClean="0"/>
              <a:t>un </a:t>
            </a:r>
            <a:r>
              <a:rPr lang="es-ES" dirty="0"/>
              <a:t>ahorro acumulado de US$15.200 millones y </a:t>
            </a:r>
            <a:endParaRPr lang="es-ES" dirty="0" smtClean="0"/>
          </a:p>
          <a:p>
            <a:r>
              <a:rPr lang="es-ES" dirty="0" smtClean="0"/>
              <a:t>una </a:t>
            </a:r>
            <a:r>
              <a:rPr lang="es-ES" dirty="0"/>
              <a:t>reducción de 28,6 millones Toneladas de CO2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 smtClean="0"/>
              <a:t>Esto </a:t>
            </a:r>
            <a:r>
              <a:rPr lang="es-ES" dirty="0"/>
              <a:t>equivale </a:t>
            </a:r>
            <a:endParaRPr lang="es-ES" dirty="0" smtClean="0"/>
          </a:p>
          <a:p>
            <a:r>
              <a:rPr lang="es-ES" dirty="0" smtClean="0"/>
              <a:t>evitar </a:t>
            </a:r>
            <a:r>
              <a:rPr lang="es-ES" dirty="0"/>
              <a:t>el recorrido anual de 15,8 millones de vehículos livianos o </a:t>
            </a:r>
            <a:r>
              <a:rPr lang="es-ES" dirty="0" smtClean="0"/>
              <a:t> </a:t>
            </a:r>
          </a:p>
          <a:p>
            <a:r>
              <a:rPr lang="es-ES" dirty="0" smtClean="0"/>
              <a:t>absorción </a:t>
            </a:r>
            <a:r>
              <a:rPr lang="es-ES" dirty="0"/>
              <a:t>anual de 1,8 millones de hectáreas de bosque nativo.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882C-BDBC-6C4B-9733-B1211595053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7583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882C-BDBC-6C4B-9733-B1211595053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758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F558-0A88-4B4B-B09F-0CF1DCEB5F26}" type="datetimeFigureOut">
              <a:rPr lang="es-ES" smtClean="0"/>
              <a:t>02-04-24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93FD-2EAD-0441-ABBC-AB33AC0F058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0067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F558-0A88-4B4B-B09F-0CF1DCEB5F26}" type="datetimeFigureOut">
              <a:rPr lang="es-ES" smtClean="0"/>
              <a:t>02-04-24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93FD-2EAD-0441-ABBC-AB33AC0F058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412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F558-0A88-4B4B-B09F-0CF1DCEB5F26}" type="datetimeFigureOut">
              <a:rPr lang="es-ES" smtClean="0"/>
              <a:t>02-04-24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93FD-2EAD-0441-ABBC-AB33AC0F058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01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F558-0A88-4B4B-B09F-0CF1DCEB5F26}" type="datetimeFigureOut">
              <a:rPr lang="es-ES" smtClean="0"/>
              <a:t>02-04-24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93FD-2EAD-0441-ABBC-AB33AC0F058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0136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F558-0A88-4B4B-B09F-0CF1DCEB5F26}" type="datetimeFigureOut">
              <a:rPr lang="es-ES" smtClean="0"/>
              <a:t>02-04-24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93FD-2EAD-0441-ABBC-AB33AC0F058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791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F558-0A88-4B4B-B09F-0CF1DCEB5F26}" type="datetimeFigureOut">
              <a:rPr lang="es-ES" smtClean="0"/>
              <a:t>02-04-24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93FD-2EAD-0441-ABBC-AB33AC0F058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662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F558-0A88-4B4B-B09F-0CF1DCEB5F26}" type="datetimeFigureOut">
              <a:rPr lang="es-ES" smtClean="0"/>
              <a:t>02-04-24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93FD-2EAD-0441-ABBC-AB33AC0F058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083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F558-0A88-4B4B-B09F-0CF1DCEB5F26}" type="datetimeFigureOut">
              <a:rPr lang="es-ES" smtClean="0"/>
              <a:t>02-04-24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93FD-2EAD-0441-ABBC-AB33AC0F058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324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F558-0A88-4B4B-B09F-0CF1DCEB5F26}" type="datetimeFigureOut">
              <a:rPr lang="es-ES" smtClean="0"/>
              <a:t>02-04-24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93FD-2EAD-0441-ABBC-AB33AC0F058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7600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F558-0A88-4B4B-B09F-0CF1DCEB5F26}" type="datetimeFigureOut">
              <a:rPr lang="es-ES" smtClean="0"/>
              <a:t>02-04-24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93FD-2EAD-0441-ABBC-AB33AC0F058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557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F558-0A88-4B4B-B09F-0CF1DCEB5F26}" type="datetimeFigureOut">
              <a:rPr lang="es-ES" smtClean="0"/>
              <a:t>02-04-24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93FD-2EAD-0441-ABBC-AB33AC0F058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061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BF558-0A88-4B4B-B09F-0CF1DCEB5F26}" type="datetimeFigureOut">
              <a:rPr lang="es-ES" smtClean="0"/>
              <a:t>02-04-24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993FD-2EAD-0441-ABBC-AB33AC0F058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754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0" Type="http://schemas.openxmlformats.org/officeDocument/2006/relationships/image" Target="../media/image9.svg"/><Relationship Id="rId8" Type="http://schemas.openxmlformats.org/officeDocument/2006/relationships/image" Target="../media/image7.svg"/><Relationship Id="rId9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11.svg"/><Relationship Id="rId13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/>
          <p:nvPr/>
        </p:nvSpPr>
        <p:spPr>
          <a:xfrm>
            <a:off x="0" y="2851150"/>
            <a:ext cx="9144000" cy="2279936"/>
          </a:xfrm>
          <a:prstGeom prst="rect">
            <a:avLst/>
          </a:prstGeom>
          <a:solidFill>
            <a:srgbClr val="33CCCC"/>
          </a:solidFill>
        </p:spPr>
      </p:sp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1371600" y="2937933"/>
            <a:ext cx="6400800" cy="1752600"/>
          </a:xfrm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rgbClr val="0000FF"/>
                </a:solidFill>
              </a:rPr>
              <a:t>Sistema de Transporte de Agua de Mar</a:t>
            </a:r>
          </a:p>
          <a:p>
            <a:r>
              <a:rPr lang="es-ES" sz="2800" dirty="0" smtClean="0">
                <a:solidFill>
                  <a:srgbClr val="0000FF"/>
                </a:solidFill>
              </a:rPr>
              <a:t>Acueductos Mineros</a:t>
            </a:r>
          </a:p>
          <a:p>
            <a:r>
              <a:rPr lang="es-ES" sz="2800" dirty="0" smtClean="0">
                <a:solidFill>
                  <a:srgbClr val="CCFFCC"/>
                </a:solidFill>
              </a:rPr>
              <a:t>Estación Hidráulica de Caudal Positivo</a:t>
            </a:r>
            <a:endParaRPr lang="es-ES" sz="2800" dirty="0">
              <a:solidFill>
                <a:srgbClr val="CCFFCC"/>
              </a:solidFill>
            </a:endParaRPr>
          </a:p>
        </p:txBody>
      </p:sp>
      <p:pic>
        <p:nvPicPr>
          <p:cNvPr id="6" name="Imagen 5" descr="LOGO EHQP--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272" y="762000"/>
            <a:ext cx="5110323" cy="1896533"/>
          </a:xfrm>
          <a:prstGeom prst="rect">
            <a:avLst/>
          </a:prstGeom>
        </p:spPr>
      </p:pic>
      <p:sp>
        <p:nvSpPr>
          <p:cNvPr id="37" name="Rectángulo 36"/>
          <p:cNvSpPr/>
          <p:nvPr/>
        </p:nvSpPr>
        <p:spPr>
          <a:xfrm flipV="1">
            <a:off x="0" y="5083032"/>
            <a:ext cx="9144000" cy="60468"/>
          </a:xfrm>
          <a:prstGeom prst="rect">
            <a:avLst/>
          </a:prstGeom>
          <a:gradFill flip="none" rotWithShape="1">
            <a:gsLst>
              <a:gs pos="0">
                <a:srgbClr val="CCFFCC"/>
              </a:gs>
              <a:gs pos="100000">
                <a:srgbClr val="3366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300" y="1061487"/>
            <a:ext cx="1950295" cy="138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39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1095"/>
            <a:ext cx="8229600" cy="3787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1600" i="1" dirty="0">
                <a:solidFill>
                  <a:schemeClr val="accent6">
                    <a:lumMod val="75000"/>
                  </a:schemeClr>
                </a:solidFill>
              </a:rPr>
              <a:t>Necesidad de las compañías mineras de transportar agua de mar para sus </a:t>
            </a:r>
            <a:r>
              <a:rPr lang="es-CL" sz="1600" i="1" dirty="0" smtClean="0">
                <a:solidFill>
                  <a:schemeClr val="accent6">
                    <a:lumMod val="75000"/>
                  </a:schemeClr>
                </a:solidFill>
              </a:rPr>
              <a:t>procesos</a:t>
            </a:r>
            <a:endParaRPr lang="es-CL" sz="1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49338" y="1479189"/>
            <a:ext cx="3629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Estaciones Hidráulicas de Caudal </a:t>
            </a: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Positivo</a:t>
            </a: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64249" y="1479189"/>
            <a:ext cx="189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CL" dirty="0"/>
              <a:t>Situación A</a:t>
            </a:r>
            <a:r>
              <a:rPr lang="es-CL" dirty="0" smtClean="0"/>
              <a:t>ctual</a:t>
            </a:r>
          </a:p>
          <a:p>
            <a:r>
              <a:rPr lang="es-CL" dirty="0" smtClean="0"/>
              <a:t>Impulsión Agua de Mar</a:t>
            </a:r>
            <a:endParaRPr lang="es-CL" dirty="0"/>
          </a:p>
        </p:txBody>
      </p:sp>
      <p:sp>
        <p:nvSpPr>
          <p:cNvPr id="11" name="14 CuadroTexto"/>
          <p:cNvSpPr txBox="1">
            <a:spLocks noChangeArrowheads="1"/>
          </p:cNvSpPr>
          <p:nvPr/>
        </p:nvSpPr>
        <p:spPr bwMode="auto">
          <a:xfrm>
            <a:off x="2734235" y="2588290"/>
            <a:ext cx="28953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CL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Oportunidad y Necesidad</a:t>
            </a:r>
            <a:endParaRPr lang="es-CL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Hexágono 12"/>
          <p:cNvSpPr/>
          <p:nvPr/>
        </p:nvSpPr>
        <p:spPr>
          <a:xfrm>
            <a:off x="1501777" y="2196409"/>
            <a:ext cx="1060704" cy="914400"/>
          </a:xfrm>
          <a:prstGeom prst="hexagon">
            <a:avLst/>
          </a:prstGeom>
          <a:solidFill>
            <a:srgbClr val="3366FF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557778" y="2319138"/>
            <a:ext cx="93697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 smtClean="0">
                <a:solidFill>
                  <a:srgbClr val="CCFFCC"/>
                </a:solidFill>
                <a:sym typeface="Wingdings"/>
              </a:rPr>
              <a:t>Baja eficiencia</a:t>
            </a:r>
          </a:p>
          <a:p>
            <a:pPr algn="ctr"/>
            <a:r>
              <a:rPr lang="es-CL" sz="1200" b="1" dirty="0" smtClean="0">
                <a:solidFill>
                  <a:srgbClr val="CCFFCC"/>
                </a:solidFill>
                <a:sym typeface="Wingdings"/>
              </a:rPr>
              <a:t>45%</a:t>
            </a:r>
            <a:endParaRPr lang="es-ES" sz="1200" dirty="0">
              <a:solidFill>
                <a:srgbClr val="CCFFCC"/>
              </a:solidFill>
            </a:endParaRPr>
          </a:p>
        </p:txBody>
      </p:sp>
      <p:sp>
        <p:nvSpPr>
          <p:cNvPr id="15" name="Hexágono 14"/>
          <p:cNvSpPr/>
          <p:nvPr/>
        </p:nvSpPr>
        <p:spPr>
          <a:xfrm>
            <a:off x="664249" y="2690683"/>
            <a:ext cx="1060704" cy="914400"/>
          </a:xfrm>
          <a:prstGeom prst="hexagon">
            <a:avLst/>
          </a:prstGeom>
          <a:solidFill>
            <a:srgbClr val="3366FF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19463" y="2889518"/>
            <a:ext cx="97144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CL" sz="1200" b="1" dirty="0" smtClean="0">
                <a:solidFill>
                  <a:srgbClr val="CCFFCC"/>
                </a:solidFill>
                <a:sym typeface="Wingdings"/>
              </a:rPr>
              <a:t>Altos </a:t>
            </a:r>
            <a:r>
              <a:rPr lang="es-CL" sz="1200" b="1" dirty="0">
                <a:solidFill>
                  <a:srgbClr val="CCFFCC"/>
                </a:solidFill>
                <a:sym typeface="Wingdings"/>
              </a:rPr>
              <a:t>Costos</a:t>
            </a:r>
          </a:p>
          <a:p>
            <a:pPr algn="ctr"/>
            <a:r>
              <a:rPr lang="es-CL" sz="1200" b="1" dirty="0" smtClean="0">
                <a:solidFill>
                  <a:srgbClr val="CCFFCC"/>
                </a:solidFill>
                <a:sym typeface="Wingdings"/>
              </a:rPr>
              <a:t>Mantención</a:t>
            </a:r>
            <a:endParaRPr lang="es-CL" sz="1200" b="1" dirty="0">
              <a:solidFill>
                <a:srgbClr val="CCFFCC"/>
              </a:solidFill>
              <a:sym typeface="Wingdings"/>
            </a:endParaRPr>
          </a:p>
        </p:txBody>
      </p:sp>
      <p:sp>
        <p:nvSpPr>
          <p:cNvPr id="17" name="Hexágono 16"/>
          <p:cNvSpPr/>
          <p:nvPr/>
        </p:nvSpPr>
        <p:spPr>
          <a:xfrm>
            <a:off x="1501777" y="3147883"/>
            <a:ext cx="1060704" cy="914400"/>
          </a:xfrm>
          <a:prstGeom prst="hexagon">
            <a:avLst/>
          </a:prstGeom>
          <a:solidFill>
            <a:srgbClr val="3366FF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589046" y="3338344"/>
            <a:ext cx="91360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CL" sz="1200" b="1" dirty="0" smtClean="0">
                <a:solidFill>
                  <a:srgbClr val="CCFFCC"/>
                </a:solidFill>
                <a:sym typeface="Wingdings"/>
              </a:rPr>
              <a:t>Bombas</a:t>
            </a:r>
          </a:p>
          <a:p>
            <a:pPr algn="ctr"/>
            <a:r>
              <a:rPr lang="es-CL" sz="1200" b="1" dirty="0" smtClean="0">
                <a:solidFill>
                  <a:srgbClr val="CCFFCC"/>
                </a:solidFill>
                <a:sym typeface="Wingdings"/>
              </a:rPr>
              <a:t>Centrífugas</a:t>
            </a:r>
            <a:endParaRPr lang="es-ES" sz="1200" dirty="0">
              <a:solidFill>
                <a:srgbClr val="CCFFCC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2734235" y="3277070"/>
            <a:ext cx="28953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1200" dirty="0">
                <a:solidFill>
                  <a:srgbClr val="3366FF"/>
                </a:solidFill>
              </a:rPr>
              <a:t>Idea</a:t>
            </a:r>
            <a:r>
              <a:rPr lang="es-CL" sz="1200" b="1" dirty="0" smtClean="0">
                <a:solidFill>
                  <a:srgbClr val="3366FF"/>
                </a:solidFill>
              </a:rPr>
              <a:t> </a:t>
            </a:r>
            <a:r>
              <a:rPr lang="es-CL" sz="1200" dirty="0" smtClean="0">
                <a:solidFill>
                  <a:srgbClr val="3366FF"/>
                </a:solidFill>
              </a:rPr>
              <a:t>Innovadora;</a:t>
            </a:r>
            <a:r>
              <a:rPr lang="es-CL" sz="1200" b="1" dirty="0" smtClean="0">
                <a:solidFill>
                  <a:srgbClr val="3366FF"/>
                </a:solidFill>
              </a:rPr>
              <a:t> </a:t>
            </a:r>
            <a:r>
              <a:rPr lang="es-CL" sz="1200" dirty="0">
                <a:solidFill>
                  <a:srgbClr val="3366FF"/>
                </a:solidFill>
              </a:rPr>
              <a:t>Disruptiva</a:t>
            </a:r>
          </a:p>
        </p:txBody>
      </p:sp>
      <p:sp>
        <p:nvSpPr>
          <p:cNvPr id="20" name="Hexágono 19"/>
          <p:cNvSpPr/>
          <p:nvPr/>
        </p:nvSpPr>
        <p:spPr>
          <a:xfrm>
            <a:off x="5629579" y="1970238"/>
            <a:ext cx="1060704" cy="914400"/>
          </a:xfrm>
          <a:prstGeom prst="hexagon">
            <a:avLst/>
          </a:prstGeom>
          <a:solidFill>
            <a:srgbClr val="CCFFCC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>
              <a:solidFill>
                <a:srgbClr val="3366FF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5671185" y="2070851"/>
            <a:ext cx="936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>
                <a:solidFill>
                  <a:srgbClr val="3366FF"/>
                </a:solidFill>
                <a:sym typeface="Wingdings"/>
              </a:rPr>
              <a:t>Alta eficiencia</a:t>
            </a:r>
          </a:p>
          <a:p>
            <a:pPr algn="ctr"/>
            <a:r>
              <a:rPr lang="es-CL" sz="1200" dirty="0" smtClean="0">
                <a:solidFill>
                  <a:srgbClr val="3366FF"/>
                </a:solidFill>
                <a:sym typeface="Wingdings"/>
              </a:rPr>
              <a:t>91%</a:t>
            </a:r>
            <a:endParaRPr lang="es-ES" sz="1200" dirty="0">
              <a:solidFill>
                <a:srgbClr val="3366FF"/>
              </a:solidFill>
            </a:endParaRPr>
          </a:p>
        </p:txBody>
      </p:sp>
      <p:sp>
        <p:nvSpPr>
          <p:cNvPr id="22" name="Hexágono 21"/>
          <p:cNvSpPr/>
          <p:nvPr/>
        </p:nvSpPr>
        <p:spPr>
          <a:xfrm>
            <a:off x="6616389" y="2184441"/>
            <a:ext cx="1060704" cy="914400"/>
          </a:xfrm>
          <a:prstGeom prst="hexagon">
            <a:avLst/>
          </a:prstGeom>
          <a:solidFill>
            <a:srgbClr val="CCFFCC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>
              <a:solidFill>
                <a:srgbClr val="3366FF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6667446" y="2383276"/>
            <a:ext cx="979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1200" dirty="0">
                <a:solidFill>
                  <a:srgbClr val="3366FF"/>
                </a:solidFill>
                <a:sym typeface="Wingdings"/>
              </a:rPr>
              <a:t>Bajos </a:t>
            </a:r>
            <a:r>
              <a:rPr lang="es-CL" sz="1200" dirty="0" smtClean="0">
                <a:solidFill>
                  <a:srgbClr val="3366FF"/>
                </a:solidFill>
                <a:sym typeface="Wingdings"/>
              </a:rPr>
              <a:t>Costos</a:t>
            </a:r>
          </a:p>
          <a:p>
            <a:pPr algn="ctr"/>
            <a:r>
              <a:rPr lang="es-CL" sz="1200" dirty="0" smtClean="0">
                <a:solidFill>
                  <a:srgbClr val="3366FF"/>
                </a:solidFill>
                <a:sym typeface="Wingdings"/>
              </a:rPr>
              <a:t>Mantención </a:t>
            </a:r>
            <a:endParaRPr lang="es-CL" sz="1200" dirty="0">
              <a:solidFill>
                <a:srgbClr val="3366FF"/>
              </a:solidFill>
              <a:sym typeface="Wingdings"/>
            </a:endParaRPr>
          </a:p>
        </p:txBody>
      </p:sp>
      <p:sp>
        <p:nvSpPr>
          <p:cNvPr id="24" name="Hexágono 23"/>
          <p:cNvSpPr/>
          <p:nvPr/>
        </p:nvSpPr>
        <p:spPr>
          <a:xfrm>
            <a:off x="5637200" y="3366610"/>
            <a:ext cx="1060704" cy="914400"/>
          </a:xfrm>
          <a:prstGeom prst="hexagon">
            <a:avLst/>
          </a:prstGeom>
          <a:solidFill>
            <a:srgbClr val="CCFFCC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>
              <a:solidFill>
                <a:srgbClr val="3366FF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5791645" y="3574004"/>
            <a:ext cx="779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1200" dirty="0" smtClean="0">
                <a:solidFill>
                  <a:srgbClr val="3366FF"/>
                </a:solidFill>
                <a:sym typeface="Wingdings"/>
              </a:rPr>
              <a:t>Bombas</a:t>
            </a:r>
          </a:p>
          <a:p>
            <a:pPr algn="ctr"/>
            <a:r>
              <a:rPr lang="es-CL" sz="1200" dirty="0" smtClean="0">
                <a:solidFill>
                  <a:srgbClr val="3366FF"/>
                </a:solidFill>
                <a:sym typeface="Wingdings"/>
              </a:rPr>
              <a:t>de Pistón</a:t>
            </a:r>
            <a:endParaRPr lang="es-ES" sz="1200" dirty="0">
              <a:solidFill>
                <a:srgbClr val="3366FF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5894961" y="3321175"/>
            <a:ext cx="203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7" name="Hexágono 26"/>
          <p:cNvSpPr/>
          <p:nvPr/>
        </p:nvSpPr>
        <p:spPr>
          <a:xfrm>
            <a:off x="7480950" y="2657702"/>
            <a:ext cx="1060704" cy="914400"/>
          </a:xfrm>
          <a:prstGeom prst="hexagon">
            <a:avLst/>
          </a:prstGeom>
          <a:solidFill>
            <a:srgbClr val="CCFFCC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>
              <a:solidFill>
                <a:srgbClr val="3366FF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7582215" y="2788805"/>
            <a:ext cx="879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1200" dirty="0" smtClean="0">
                <a:solidFill>
                  <a:srgbClr val="3366FF"/>
                </a:solidFill>
                <a:sym typeface="Wingdings"/>
              </a:rPr>
              <a:t>Menores</a:t>
            </a:r>
          </a:p>
          <a:p>
            <a:pPr algn="ctr"/>
            <a:r>
              <a:rPr lang="es-CL" sz="1200" dirty="0" smtClean="0">
                <a:solidFill>
                  <a:srgbClr val="3366FF"/>
                </a:solidFill>
                <a:sym typeface="Wingdings"/>
              </a:rPr>
              <a:t>Riesgos de</a:t>
            </a:r>
          </a:p>
          <a:p>
            <a:pPr algn="ctr"/>
            <a:r>
              <a:rPr lang="es-CL" sz="1200" dirty="0" smtClean="0">
                <a:solidFill>
                  <a:srgbClr val="3366FF"/>
                </a:solidFill>
                <a:sym typeface="Wingdings"/>
              </a:rPr>
              <a:t>Accidentes</a:t>
            </a:r>
            <a:endParaRPr lang="es-CL" sz="1200" dirty="0">
              <a:solidFill>
                <a:srgbClr val="3366FF"/>
              </a:solidFill>
              <a:sym typeface="Wingdings"/>
            </a:endParaRPr>
          </a:p>
        </p:txBody>
      </p:sp>
      <p:sp>
        <p:nvSpPr>
          <p:cNvPr id="29" name="Hexágono 28"/>
          <p:cNvSpPr/>
          <p:nvPr/>
        </p:nvSpPr>
        <p:spPr>
          <a:xfrm>
            <a:off x="6616389" y="3142470"/>
            <a:ext cx="1060704" cy="914400"/>
          </a:xfrm>
          <a:prstGeom prst="hexagon">
            <a:avLst/>
          </a:prstGeom>
          <a:solidFill>
            <a:srgbClr val="CCFFCC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>
              <a:solidFill>
                <a:srgbClr val="3366FF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6731573" y="3273573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1200" dirty="0" smtClean="0">
                <a:solidFill>
                  <a:srgbClr val="3366FF"/>
                </a:solidFill>
                <a:sym typeface="Wingdings"/>
              </a:rPr>
              <a:t>Menor</a:t>
            </a:r>
          </a:p>
          <a:p>
            <a:pPr algn="ctr"/>
            <a:r>
              <a:rPr lang="es-CL" sz="1200" dirty="0" smtClean="0">
                <a:solidFill>
                  <a:srgbClr val="3366FF"/>
                </a:solidFill>
                <a:sym typeface="Wingdings"/>
              </a:rPr>
              <a:t>Impacto</a:t>
            </a:r>
          </a:p>
          <a:p>
            <a:pPr algn="ctr"/>
            <a:r>
              <a:rPr lang="es-CL" sz="1200" dirty="0" smtClean="0">
                <a:solidFill>
                  <a:srgbClr val="3366FF"/>
                </a:solidFill>
                <a:sym typeface="Wingdings"/>
              </a:rPr>
              <a:t>Ambiental</a:t>
            </a:r>
            <a:endParaRPr lang="es-CL" sz="1200" dirty="0">
              <a:solidFill>
                <a:srgbClr val="3366FF"/>
              </a:solidFill>
              <a:sym typeface="Wingdings"/>
            </a:endParaRPr>
          </a:p>
        </p:txBody>
      </p:sp>
      <p:sp>
        <p:nvSpPr>
          <p:cNvPr id="31" name="13 Flecha abajo"/>
          <p:cNvSpPr/>
          <p:nvPr/>
        </p:nvSpPr>
        <p:spPr>
          <a:xfrm rot="16200000">
            <a:off x="4211144" y="1667857"/>
            <a:ext cx="182416" cy="2837399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sz="1400" dirty="0"/>
          </a:p>
        </p:txBody>
      </p:sp>
      <p:sp>
        <p:nvSpPr>
          <p:cNvPr id="32" name="Rectángulo 31"/>
          <p:cNvSpPr/>
          <p:nvPr/>
        </p:nvSpPr>
        <p:spPr>
          <a:xfrm flipV="1">
            <a:off x="0" y="930861"/>
            <a:ext cx="9144000" cy="6046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TextBox 4"/>
          <p:cNvSpPr txBox="1"/>
          <p:nvPr/>
        </p:nvSpPr>
        <p:spPr>
          <a:xfrm>
            <a:off x="492193" y="634357"/>
            <a:ext cx="5299452" cy="3135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58"/>
              </a:lnSpc>
              <a:spcBef>
                <a:spcPct val="0"/>
              </a:spcBef>
            </a:pPr>
            <a:r>
              <a:rPr lang="es-ES" sz="2400" dirty="0">
                <a:solidFill>
                  <a:srgbClr val="3366FF"/>
                </a:solidFill>
              </a:rPr>
              <a:t>Estación Hidráulica de Caudal Positivo</a:t>
            </a:r>
            <a:endParaRPr lang="en-US" sz="2400" spc="54" dirty="0">
              <a:solidFill>
                <a:srgbClr val="3366FF"/>
              </a:solidFill>
              <a:latin typeface="Aileron Ultra-Bold"/>
            </a:endParaRPr>
          </a:p>
        </p:txBody>
      </p:sp>
      <p:sp>
        <p:nvSpPr>
          <p:cNvPr id="34" name="Rectángulo 33"/>
          <p:cNvSpPr/>
          <p:nvPr/>
        </p:nvSpPr>
        <p:spPr>
          <a:xfrm flipV="1">
            <a:off x="0" y="5083032"/>
            <a:ext cx="9144000" cy="60468"/>
          </a:xfrm>
          <a:prstGeom prst="rect">
            <a:avLst/>
          </a:prstGeom>
          <a:gradFill flip="none" rotWithShape="1">
            <a:gsLst>
              <a:gs pos="0">
                <a:srgbClr val="CCFFCC"/>
              </a:gs>
              <a:gs pos="100000">
                <a:srgbClr val="3366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CuadroTexto 34"/>
          <p:cNvSpPr txBox="1"/>
          <p:nvPr/>
        </p:nvSpPr>
        <p:spPr>
          <a:xfrm>
            <a:off x="8261539" y="623084"/>
            <a:ext cx="882461" cy="307777"/>
          </a:xfrm>
          <a:prstGeom prst="rect">
            <a:avLst/>
          </a:prstGeom>
          <a:solidFill>
            <a:srgbClr val="33CCCC"/>
          </a:solidFill>
        </p:spPr>
        <p:txBody>
          <a:bodyPr wrap="none" rtlCol="0">
            <a:spAutoFit/>
          </a:bodyPr>
          <a:lstStyle/>
          <a:p>
            <a:pPr algn="r"/>
            <a:r>
              <a:rPr lang="es-ES" sz="1400" i="1" dirty="0" smtClean="0">
                <a:solidFill>
                  <a:srgbClr val="FFFFFF"/>
                </a:solidFill>
              </a:rPr>
              <a:t>Contexto</a:t>
            </a:r>
            <a:endParaRPr lang="es-ES" sz="1400" i="1" dirty="0">
              <a:solidFill>
                <a:srgbClr val="FFFFFF"/>
              </a:solidFill>
            </a:endParaRPr>
          </a:p>
        </p:txBody>
      </p:sp>
      <p:pic>
        <p:nvPicPr>
          <p:cNvPr id="2" name="Imagen 1" descr="Captura de pantalla 2024-03-27 a las 12.27.31 p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901" y="3628953"/>
            <a:ext cx="1181099" cy="84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31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/>
      <p:bldP spid="27" grpId="0" animBg="1"/>
      <p:bldP spid="28" grpId="0"/>
      <p:bldP spid="29" grpId="0" animBg="1"/>
      <p:bldP spid="30" grpId="0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ontent Placeholder 2"/>
          <p:cNvSpPr>
            <a:spLocks noGrp="1"/>
          </p:cNvSpPr>
          <p:nvPr>
            <p:ph idx="1"/>
          </p:nvPr>
        </p:nvSpPr>
        <p:spPr>
          <a:xfrm>
            <a:off x="457200" y="961095"/>
            <a:ext cx="8229600" cy="398552"/>
          </a:xfrm>
        </p:spPr>
        <p:txBody>
          <a:bodyPr>
            <a:normAutofit/>
          </a:bodyPr>
          <a:lstStyle/>
          <a:p>
            <a:pPr marL="0" indent="0" algn="ctr" eaLnBrk="0" hangingPunct="0">
              <a:buNone/>
              <a:tabLst>
                <a:tab pos="457200" algn="l"/>
              </a:tabLst>
            </a:pPr>
            <a:r>
              <a:rPr lang="es-CL" sz="1600" i="1" dirty="0">
                <a:solidFill>
                  <a:schemeClr val="accent6">
                    <a:lumMod val="75000"/>
                  </a:schemeClr>
                </a:solidFill>
              </a:rPr>
              <a:t>La energía y su utilización para el impulso de agua</a:t>
            </a:r>
          </a:p>
        </p:txBody>
      </p:sp>
      <p:sp>
        <p:nvSpPr>
          <p:cNvPr id="51" name="Google Shape;145;p34"/>
          <p:cNvSpPr/>
          <p:nvPr/>
        </p:nvSpPr>
        <p:spPr>
          <a:xfrm>
            <a:off x="2601626" y="2823707"/>
            <a:ext cx="1578114" cy="1539718"/>
          </a:xfrm>
          <a:prstGeom prst="ellipse">
            <a:avLst/>
          </a:prstGeom>
          <a:solidFill>
            <a:srgbClr val="CCFFCC"/>
          </a:solidFill>
          <a:ln>
            <a:solidFill>
              <a:srgbClr val="3366FF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indent="-171450" algn="ctr">
              <a:buFont typeface="Arial"/>
              <a:buChar char="•"/>
            </a:pPr>
            <a:endParaRPr sz="1400">
              <a:solidFill>
                <a:srgbClr val="3366FF"/>
              </a:solidFill>
              <a:latin typeface="Poppins"/>
              <a:ea typeface="Poppins"/>
              <a:cs typeface="Poppins"/>
              <a:sym typeface="DM Sans"/>
            </a:endParaRPr>
          </a:p>
        </p:txBody>
      </p:sp>
      <p:sp>
        <p:nvSpPr>
          <p:cNvPr id="55" name="Google Shape;143;p34"/>
          <p:cNvSpPr/>
          <p:nvPr/>
        </p:nvSpPr>
        <p:spPr>
          <a:xfrm>
            <a:off x="-2177" y="1672427"/>
            <a:ext cx="1324319" cy="2641407"/>
          </a:xfrm>
          <a:custGeom>
            <a:avLst/>
            <a:gdLst/>
            <a:ahLst/>
            <a:cxnLst/>
            <a:rect l="l" t="t" r="r" b="b"/>
            <a:pathLst>
              <a:path w="4639" h="9279" extrusionOk="0">
                <a:moveTo>
                  <a:pt x="0" y="0"/>
                </a:moveTo>
                <a:cubicBezTo>
                  <a:pt x="2562" y="0"/>
                  <a:pt x="4639" y="2077"/>
                  <a:pt x="4639" y="4639"/>
                </a:cubicBezTo>
                <a:cubicBezTo>
                  <a:pt x="4639" y="7202"/>
                  <a:pt x="2562" y="9279"/>
                  <a:pt x="0" y="9279"/>
                </a:cubicBez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  <a:ln>
            <a:solidFill>
              <a:srgbClr val="CCFFCC"/>
            </a:solidFill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1" name="Google Shape;144;p34"/>
          <p:cNvSpPr/>
          <p:nvPr/>
        </p:nvSpPr>
        <p:spPr>
          <a:xfrm>
            <a:off x="-2176" y="1591465"/>
            <a:ext cx="1405532" cy="2803327"/>
          </a:xfrm>
          <a:custGeom>
            <a:avLst/>
            <a:gdLst/>
            <a:ahLst/>
            <a:cxnLst/>
            <a:rect l="l" t="t" r="r" b="b"/>
            <a:pathLst>
              <a:path w="3748086" h="7475538" extrusionOk="0">
                <a:moveTo>
                  <a:pt x="150876" y="7435850"/>
                </a:moveTo>
                <a:lnTo>
                  <a:pt x="152400" y="7473292"/>
                </a:lnTo>
                <a:cubicBezTo>
                  <a:pt x="102108" y="7474789"/>
                  <a:pt x="50292" y="7475538"/>
                  <a:pt x="0" y="7475538"/>
                </a:cubicBezTo>
                <a:lnTo>
                  <a:pt x="0" y="7438096"/>
                </a:lnTo>
                <a:cubicBezTo>
                  <a:pt x="50292" y="7438096"/>
                  <a:pt x="100584" y="7437348"/>
                  <a:pt x="150876" y="7435850"/>
                </a:cubicBezTo>
                <a:close/>
                <a:moveTo>
                  <a:pt x="452624" y="7410450"/>
                </a:moveTo>
                <a:lnTo>
                  <a:pt x="457200" y="7447653"/>
                </a:lnTo>
                <a:cubicBezTo>
                  <a:pt x="406104" y="7453727"/>
                  <a:pt x="355008" y="7459042"/>
                  <a:pt x="304675" y="7462838"/>
                </a:cubicBezTo>
                <a:lnTo>
                  <a:pt x="301625" y="7425635"/>
                </a:lnTo>
                <a:cubicBezTo>
                  <a:pt x="351958" y="7421079"/>
                  <a:pt x="402291" y="7416524"/>
                  <a:pt x="452624" y="7410450"/>
                </a:cubicBezTo>
                <a:close/>
                <a:moveTo>
                  <a:pt x="751236" y="7361237"/>
                </a:moveTo>
                <a:lnTo>
                  <a:pt x="758825" y="7398322"/>
                </a:lnTo>
                <a:cubicBezTo>
                  <a:pt x="709496" y="7408918"/>
                  <a:pt x="658650" y="7418000"/>
                  <a:pt x="609321" y="7426325"/>
                </a:cubicBezTo>
                <a:lnTo>
                  <a:pt x="603250" y="7389240"/>
                </a:lnTo>
                <a:cubicBezTo>
                  <a:pt x="652579" y="7380915"/>
                  <a:pt x="701907" y="7371833"/>
                  <a:pt x="751236" y="7361237"/>
                </a:cubicBezTo>
                <a:close/>
                <a:moveTo>
                  <a:pt x="1045007" y="7288212"/>
                </a:moveTo>
                <a:lnTo>
                  <a:pt x="1055687" y="7325181"/>
                </a:lnTo>
                <a:cubicBezTo>
                  <a:pt x="1006860" y="7339814"/>
                  <a:pt x="957270" y="7353677"/>
                  <a:pt x="907680" y="7366000"/>
                </a:cubicBezTo>
                <a:lnTo>
                  <a:pt x="898525" y="7328261"/>
                </a:lnTo>
                <a:cubicBezTo>
                  <a:pt x="947352" y="7316709"/>
                  <a:pt x="996942" y="7302845"/>
                  <a:pt x="1045007" y="7288212"/>
                </a:cubicBezTo>
                <a:close/>
                <a:moveTo>
                  <a:pt x="1332401" y="7192962"/>
                </a:moveTo>
                <a:lnTo>
                  <a:pt x="1346200" y="7228646"/>
                </a:lnTo>
                <a:cubicBezTo>
                  <a:pt x="1298668" y="7246868"/>
                  <a:pt x="1249602" y="7264331"/>
                  <a:pt x="1201303" y="7280275"/>
                </a:cubicBezTo>
                <a:lnTo>
                  <a:pt x="1189037" y="7244591"/>
                </a:lnTo>
                <a:cubicBezTo>
                  <a:pt x="1236569" y="7227887"/>
                  <a:pt x="1284869" y="7211184"/>
                  <a:pt x="1332401" y="7192962"/>
                </a:cubicBezTo>
                <a:close/>
                <a:moveTo>
                  <a:pt x="1608830" y="7073900"/>
                </a:moveTo>
                <a:lnTo>
                  <a:pt x="1625600" y="7107945"/>
                </a:lnTo>
                <a:cubicBezTo>
                  <a:pt x="1579862" y="7129884"/>
                  <a:pt x="1532598" y="7151068"/>
                  <a:pt x="1486097" y="7170738"/>
                </a:cubicBezTo>
                <a:lnTo>
                  <a:pt x="1471612" y="7135937"/>
                </a:lnTo>
                <a:cubicBezTo>
                  <a:pt x="1517351" y="7116267"/>
                  <a:pt x="1563853" y="7095083"/>
                  <a:pt x="1608830" y="7073900"/>
                </a:cubicBezTo>
                <a:close/>
                <a:moveTo>
                  <a:pt x="1875562" y="6931025"/>
                </a:moveTo>
                <a:lnTo>
                  <a:pt x="1895473" y="6963946"/>
                </a:lnTo>
                <a:cubicBezTo>
                  <a:pt x="1851056" y="6989976"/>
                  <a:pt x="1805872" y="7015241"/>
                  <a:pt x="1761454" y="7038975"/>
                </a:cubicBezTo>
                <a:lnTo>
                  <a:pt x="1743074" y="7005288"/>
                </a:lnTo>
                <a:cubicBezTo>
                  <a:pt x="1787492" y="6981555"/>
                  <a:pt x="1831910" y="6956290"/>
                  <a:pt x="1875562" y="6931025"/>
                </a:cubicBezTo>
                <a:close/>
                <a:moveTo>
                  <a:pt x="2128992" y="6767512"/>
                </a:moveTo>
                <a:lnTo>
                  <a:pt x="2151061" y="6798992"/>
                </a:lnTo>
                <a:cubicBezTo>
                  <a:pt x="2109205" y="6828169"/>
                  <a:pt x="2066588" y="6857346"/>
                  <a:pt x="2024732" y="6884987"/>
                </a:cubicBezTo>
                <a:lnTo>
                  <a:pt x="2003423" y="6852739"/>
                </a:lnTo>
                <a:cubicBezTo>
                  <a:pt x="2046040" y="6825098"/>
                  <a:pt x="2087896" y="6796689"/>
                  <a:pt x="2128992" y="6767512"/>
                </a:cubicBezTo>
                <a:close/>
                <a:moveTo>
                  <a:pt x="2369772" y="6584950"/>
                </a:moveTo>
                <a:lnTo>
                  <a:pt x="2393949" y="6614396"/>
                </a:lnTo>
                <a:cubicBezTo>
                  <a:pt x="2355416" y="6646863"/>
                  <a:pt x="2315372" y="6678574"/>
                  <a:pt x="2275328" y="6708775"/>
                </a:cubicBezTo>
                <a:lnTo>
                  <a:pt x="2252661" y="6678574"/>
                </a:lnTo>
                <a:cubicBezTo>
                  <a:pt x="2291950" y="6648373"/>
                  <a:pt x="2331238" y="6617416"/>
                  <a:pt x="2369772" y="6584950"/>
                </a:cubicBezTo>
                <a:close/>
                <a:moveTo>
                  <a:pt x="2594415" y="6383337"/>
                </a:moveTo>
                <a:lnTo>
                  <a:pt x="2620961" y="6410425"/>
                </a:lnTo>
                <a:cubicBezTo>
                  <a:pt x="2585313" y="6445038"/>
                  <a:pt x="2547389" y="6480404"/>
                  <a:pt x="2510224" y="6513512"/>
                </a:cubicBezTo>
                <a:lnTo>
                  <a:pt x="2484436" y="6485671"/>
                </a:lnTo>
                <a:cubicBezTo>
                  <a:pt x="2521601" y="6452563"/>
                  <a:pt x="2558766" y="6417950"/>
                  <a:pt x="2594415" y="6383337"/>
                </a:cubicBezTo>
                <a:close/>
                <a:moveTo>
                  <a:pt x="2801583" y="6162675"/>
                </a:moveTo>
                <a:lnTo>
                  <a:pt x="2830511" y="6187717"/>
                </a:lnTo>
                <a:cubicBezTo>
                  <a:pt x="2797016" y="6226419"/>
                  <a:pt x="2762759" y="6264363"/>
                  <a:pt x="2727741" y="6300788"/>
                </a:cubicBezTo>
                <a:lnTo>
                  <a:pt x="2700336" y="6274987"/>
                </a:lnTo>
                <a:cubicBezTo>
                  <a:pt x="2734593" y="6238561"/>
                  <a:pt x="2768849" y="6200618"/>
                  <a:pt x="2801583" y="6162675"/>
                </a:cubicBezTo>
                <a:close/>
                <a:moveTo>
                  <a:pt x="2992229" y="5927725"/>
                </a:moveTo>
                <a:lnTo>
                  <a:pt x="3022599" y="5949648"/>
                </a:lnTo>
                <a:cubicBezTo>
                  <a:pt x="2992989" y="5990469"/>
                  <a:pt x="2961101" y="6031290"/>
                  <a:pt x="2929972" y="6070600"/>
                </a:cubicBezTo>
                <a:lnTo>
                  <a:pt x="2900361" y="6047165"/>
                </a:lnTo>
                <a:cubicBezTo>
                  <a:pt x="2931490" y="6007856"/>
                  <a:pt x="2962619" y="5967790"/>
                  <a:pt x="2992229" y="5927725"/>
                </a:cubicBezTo>
                <a:close/>
                <a:moveTo>
                  <a:pt x="3161048" y="5676900"/>
                </a:moveTo>
                <a:lnTo>
                  <a:pt x="3194049" y="5696585"/>
                </a:lnTo>
                <a:cubicBezTo>
                  <a:pt x="3167188" y="5739741"/>
                  <a:pt x="3138791" y="5782897"/>
                  <a:pt x="3110395" y="5824538"/>
                </a:cubicBezTo>
                <a:lnTo>
                  <a:pt x="3078161" y="5803339"/>
                </a:lnTo>
                <a:cubicBezTo>
                  <a:pt x="3106558" y="5761697"/>
                  <a:pt x="3134954" y="5719299"/>
                  <a:pt x="3161048" y="5676900"/>
                </a:cubicBezTo>
                <a:close/>
                <a:moveTo>
                  <a:pt x="3308840" y="5413375"/>
                </a:moveTo>
                <a:lnTo>
                  <a:pt x="3343274" y="5430718"/>
                </a:lnTo>
                <a:cubicBezTo>
                  <a:pt x="3319553" y="5475208"/>
                  <a:pt x="3295832" y="5520452"/>
                  <a:pt x="3270580" y="5564188"/>
                </a:cubicBezTo>
                <a:lnTo>
                  <a:pt x="3236911" y="5546090"/>
                </a:lnTo>
                <a:cubicBezTo>
                  <a:pt x="3262163" y="5502355"/>
                  <a:pt x="3285884" y="5457865"/>
                  <a:pt x="3308840" y="5413375"/>
                </a:cubicBezTo>
                <a:close/>
                <a:moveTo>
                  <a:pt x="3435221" y="5137150"/>
                </a:moveTo>
                <a:lnTo>
                  <a:pt x="3470273" y="5151711"/>
                </a:lnTo>
                <a:cubicBezTo>
                  <a:pt x="3451223" y="5198460"/>
                  <a:pt x="3430649" y="5246742"/>
                  <a:pt x="3409313" y="5292725"/>
                </a:cubicBezTo>
                <a:lnTo>
                  <a:pt x="3375023" y="5277397"/>
                </a:lnTo>
                <a:cubicBezTo>
                  <a:pt x="3395597" y="5230648"/>
                  <a:pt x="3416171" y="5183899"/>
                  <a:pt x="3435221" y="5137150"/>
                </a:cubicBezTo>
                <a:close/>
                <a:moveTo>
                  <a:pt x="3539423" y="4852987"/>
                </a:moveTo>
                <a:lnTo>
                  <a:pt x="3575049" y="4864431"/>
                </a:lnTo>
                <a:cubicBezTo>
                  <a:pt x="3559889" y="4912495"/>
                  <a:pt x="3543971" y="4962086"/>
                  <a:pt x="3526537" y="5010150"/>
                </a:cubicBezTo>
                <a:lnTo>
                  <a:pt x="3490911" y="4997180"/>
                </a:lnTo>
                <a:cubicBezTo>
                  <a:pt x="3507587" y="4949116"/>
                  <a:pt x="3524263" y="4901051"/>
                  <a:pt x="3539423" y="4852987"/>
                </a:cubicBezTo>
                <a:close/>
                <a:moveTo>
                  <a:pt x="3617911" y="4562475"/>
                </a:moveTo>
                <a:lnTo>
                  <a:pt x="3654423" y="4570782"/>
                </a:lnTo>
                <a:cubicBezTo>
                  <a:pt x="3643774" y="4619872"/>
                  <a:pt x="3630842" y="4669716"/>
                  <a:pt x="3617911" y="4718050"/>
                </a:cubicBezTo>
                <a:lnTo>
                  <a:pt x="3581398" y="4708232"/>
                </a:lnTo>
                <a:cubicBezTo>
                  <a:pt x="3594330" y="4659898"/>
                  <a:pt x="3606500" y="4610809"/>
                  <a:pt x="3617911" y="4562475"/>
                </a:cubicBezTo>
                <a:close/>
                <a:moveTo>
                  <a:pt x="3672533" y="4265612"/>
                </a:moveTo>
                <a:lnTo>
                  <a:pt x="3709986" y="4270924"/>
                </a:lnTo>
                <a:cubicBezTo>
                  <a:pt x="3703107" y="4321012"/>
                  <a:pt x="3694699" y="4371858"/>
                  <a:pt x="3685527" y="4421187"/>
                </a:cubicBezTo>
                <a:lnTo>
                  <a:pt x="3648073" y="4414357"/>
                </a:lnTo>
                <a:cubicBezTo>
                  <a:pt x="3657245" y="4365028"/>
                  <a:pt x="3665653" y="4314941"/>
                  <a:pt x="3672533" y="4265612"/>
                </a:cubicBezTo>
                <a:close/>
                <a:moveTo>
                  <a:pt x="3703251" y="3963987"/>
                </a:moveTo>
                <a:lnTo>
                  <a:pt x="3741736" y="3966263"/>
                </a:lnTo>
                <a:cubicBezTo>
                  <a:pt x="3738657" y="4017086"/>
                  <a:pt x="3734039" y="4067910"/>
                  <a:pt x="3729421" y="4117975"/>
                </a:cubicBezTo>
                <a:lnTo>
                  <a:pt x="3690936" y="4114182"/>
                </a:lnTo>
                <a:cubicBezTo>
                  <a:pt x="3696324" y="4064876"/>
                  <a:pt x="3700172" y="4014052"/>
                  <a:pt x="3703251" y="3963987"/>
                </a:cubicBezTo>
                <a:close/>
                <a:moveTo>
                  <a:pt x="3747339" y="3662363"/>
                </a:moveTo>
                <a:cubicBezTo>
                  <a:pt x="3748086" y="3688142"/>
                  <a:pt x="3748086" y="3713163"/>
                  <a:pt x="3748086" y="3738184"/>
                </a:cubicBezTo>
                <a:cubicBezTo>
                  <a:pt x="3748086" y="3763963"/>
                  <a:pt x="3748086" y="3789742"/>
                  <a:pt x="3747339" y="3814763"/>
                </a:cubicBezTo>
                <a:lnTo>
                  <a:pt x="3709986" y="3814005"/>
                </a:lnTo>
                <a:cubicBezTo>
                  <a:pt x="3710733" y="3788984"/>
                  <a:pt x="3710733" y="3763963"/>
                  <a:pt x="3710733" y="3738184"/>
                </a:cubicBezTo>
                <a:cubicBezTo>
                  <a:pt x="3710733" y="3713163"/>
                  <a:pt x="3710733" y="3688142"/>
                  <a:pt x="3709986" y="3663121"/>
                </a:cubicBezTo>
                <a:close/>
                <a:moveTo>
                  <a:pt x="3729421" y="3357563"/>
                </a:moveTo>
                <a:cubicBezTo>
                  <a:pt x="3734039" y="3407383"/>
                  <a:pt x="3738657" y="3458712"/>
                  <a:pt x="3741736" y="3509287"/>
                </a:cubicBezTo>
                <a:lnTo>
                  <a:pt x="3703251" y="3511551"/>
                </a:lnTo>
                <a:cubicBezTo>
                  <a:pt x="3700172" y="3461732"/>
                  <a:pt x="3696324" y="3411157"/>
                  <a:pt x="3690936" y="3361337"/>
                </a:cubicBezTo>
                <a:close/>
                <a:moveTo>
                  <a:pt x="3686018" y="3055938"/>
                </a:moveTo>
                <a:cubicBezTo>
                  <a:pt x="3695311" y="3105267"/>
                  <a:pt x="3703829" y="3156113"/>
                  <a:pt x="3711573" y="3206201"/>
                </a:cubicBezTo>
                <a:lnTo>
                  <a:pt x="3672854" y="3211513"/>
                </a:lnTo>
                <a:cubicBezTo>
                  <a:pt x="3665884" y="3161426"/>
                  <a:pt x="3657366" y="3111338"/>
                  <a:pt x="3648073" y="3062768"/>
                </a:cubicBezTo>
                <a:close/>
                <a:moveTo>
                  <a:pt x="3618320" y="2759075"/>
                </a:moveTo>
                <a:cubicBezTo>
                  <a:pt x="3632166" y="2807409"/>
                  <a:pt x="3644473" y="2857254"/>
                  <a:pt x="3656011" y="2906343"/>
                </a:cubicBezTo>
                <a:lnTo>
                  <a:pt x="3618320" y="2914650"/>
                </a:lnTo>
                <a:cubicBezTo>
                  <a:pt x="3606782" y="2865561"/>
                  <a:pt x="3594475" y="2816472"/>
                  <a:pt x="3581398" y="2768893"/>
                </a:cubicBezTo>
                <a:close/>
                <a:moveTo>
                  <a:pt x="3526219" y="2466975"/>
                </a:moveTo>
                <a:cubicBezTo>
                  <a:pt x="3543497" y="2514554"/>
                  <a:pt x="3560024" y="2562888"/>
                  <a:pt x="3575049" y="2611222"/>
                </a:cubicBezTo>
                <a:lnTo>
                  <a:pt x="3538990" y="2622550"/>
                </a:lnTo>
                <a:cubicBezTo>
                  <a:pt x="3523965" y="2574971"/>
                  <a:pt x="3508189" y="2527393"/>
                  <a:pt x="3490911" y="2479814"/>
                </a:cubicBezTo>
                <a:close/>
                <a:moveTo>
                  <a:pt x="3410901" y="2185988"/>
                </a:moveTo>
                <a:cubicBezTo>
                  <a:pt x="3432237" y="2232261"/>
                  <a:pt x="3452811" y="2278533"/>
                  <a:pt x="3471861" y="2325564"/>
                </a:cubicBezTo>
                <a:lnTo>
                  <a:pt x="3436809" y="2339976"/>
                </a:lnTo>
                <a:cubicBezTo>
                  <a:pt x="3417759" y="2293704"/>
                  <a:pt x="3397185" y="2247432"/>
                  <a:pt x="3376611" y="2201918"/>
                </a:cubicBezTo>
                <a:close/>
                <a:moveTo>
                  <a:pt x="3271905" y="1912938"/>
                </a:moveTo>
                <a:cubicBezTo>
                  <a:pt x="3296200" y="1957134"/>
                  <a:pt x="3320496" y="2002854"/>
                  <a:pt x="3343273" y="2047812"/>
                </a:cubicBezTo>
                <a:lnTo>
                  <a:pt x="3309867" y="2065338"/>
                </a:lnTo>
                <a:cubicBezTo>
                  <a:pt x="3287089" y="2020380"/>
                  <a:pt x="3262794" y="1975422"/>
                  <a:pt x="3238498" y="1931988"/>
                </a:cubicBezTo>
                <a:close/>
                <a:moveTo>
                  <a:pt x="3113340" y="1654175"/>
                </a:moveTo>
                <a:cubicBezTo>
                  <a:pt x="3141534" y="1696264"/>
                  <a:pt x="3168966" y="1739884"/>
                  <a:pt x="3195636" y="1782738"/>
                </a:cubicBezTo>
                <a:lnTo>
                  <a:pt x="3163632" y="1803400"/>
                </a:lnTo>
                <a:cubicBezTo>
                  <a:pt x="3136962" y="1759781"/>
                  <a:pt x="3109530" y="1716926"/>
                  <a:pt x="3081336" y="1674837"/>
                </a:cubicBezTo>
                <a:close/>
                <a:moveTo>
                  <a:pt x="2931559" y="1408113"/>
                </a:moveTo>
                <a:cubicBezTo>
                  <a:pt x="2963447" y="1447860"/>
                  <a:pt x="2994576" y="1488370"/>
                  <a:pt x="3024186" y="1529646"/>
                </a:cubicBezTo>
                <a:lnTo>
                  <a:pt x="2993816" y="1552576"/>
                </a:lnTo>
                <a:cubicBezTo>
                  <a:pt x="2964206" y="1512065"/>
                  <a:pt x="2933077" y="1470790"/>
                  <a:pt x="2901948" y="1431808"/>
                </a:cubicBezTo>
                <a:close/>
                <a:moveTo>
                  <a:pt x="2730916" y="1177925"/>
                </a:moveTo>
                <a:cubicBezTo>
                  <a:pt x="2765934" y="1215110"/>
                  <a:pt x="2800191" y="1253053"/>
                  <a:pt x="2833686" y="1290996"/>
                </a:cubicBezTo>
                <a:lnTo>
                  <a:pt x="2804758" y="1316038"/>
                </a:lnTo>
                <a:cubicBezTo>
                  <a:pt x="2772024" y="1278095"/>
                  <a:pt x="2737768" y="1240152"/>
                  <a:pt x="2703511" y="1203727"/>
                </a:cubicBezTo>
                <a:close/>
                <a:moveTo>
                  <a:pt x="2513399" y="965200"/>
                </a:moveTo>
                <a:cubicBezTo>
                  <a:pt x="2550564" y="998308"/>
                  <a:pt x="2587729" y="1033674"/>
                  <a:pt x="2624136" y="1069039"/>
                </a:cubicBezTo>
                <a:lnTo>
                  <a:pt x="2597590" y="1095375"/>
                </a:lnTo>
                <a:cubicBezTo>
                  <a:pt x="2561941" y="1060762"/>
                  <a:pt x="2524776" y="1026149"/>
                  <a:pt x="2487611" y="993041"/>
                </a:cubicBezTo>
                <a:close/>
                <a:moveTo>
                  <a:pt x="2278069" y="768350"/>
                </a:moveTo>
                <a:cubicBezTo>
                  <a:pt x="2318795" y="799703"/>
                  <a:pt x="2358753" y="831821"/>
                  <a:pt x="2398711" y="864704"/>
                </a:cubicBezTo>
                <a:lnTo>
                  <a:pt x="2374122" y="893763"/>
                </a:lnTo>
                <a:cubicBezTo>
                  <a:pt x="2334932" y="861645"/>
                  <a:pt x="2294974" y="829527"/>
                  <a:pt x="2254248" y="798939"/>
                </a:cubicBezTo>
                <a:close/>
                <a:moveTo>
                  <a:pt x="2028734" y="593725"/>
                </a:moveTo>
                <a:cubicBezTo>
                  <a:pt x="2071351" y="620993"/>
                  <a:pt x="2113968" y="649776"/>
                  <a:pt x="2155824" y="678558"/>
                </a:cubicBezTo>
                <a:lnTo>
                  <a:pt x="2133755" y="709613"/>
                </a:lnTo>
                <a:cubicBezTo>
                  <a:pt x="2092659" y="680831"/>
                  <a:pt x="2050042" y="652805"/>
                  <a:pt x="2008186" y="625538"/>
                </a:cubicBezTo>
                <a:close/>
                <a:moveTo>
                  <a:pt x="1764437" y="438150"/>
                </a:moveTo>
                <a:cubicBezTo>
                  <a:pt x="1809150" y="461717"/>
                  <a:pt x="1853864" y="487564"/>
                  <a:pt x="1897061" y="512651"/>
                </a:cubicBezTo>
                <a:lnTo>
                  <a:pt x="1878115" y="546100"/>
                </a:lnTo>
                <a:cubicBezTo>
                  <a:pt x="1834918" y="520253"/>
                  <a:pt x="1790962" y="495166"/>
                  <a:pt x="1746249" y="471600"/>
                </a:cubicBezTo>
                <a:close/>
                <a:moveTo>
                  <a:pt x="1487611" y="306388"/>
                </a:moveTo>
                <a:cubicBezTo>
                  <a:pt x="1534642" y="326657"/>
                  <a:pt x="1580914" y="347676"/>
                  <a:pt x="1627186" y="369446"/>
                </a:cubicBezTo>
                <a:lnTo>
                  <a:pt x="1610498" y="403226"/>
                </a:lnTo>
                <a:cubicBezTo>
                  <a:pt x="1564984" y="381456"/>
                  <a:pt x="1518712" y="360437"/>
                  <a:pt x="1473198" y="340920"/>
                </a:cubicBezTo>
                <a:close/>
                <a:moveTo>
                  <a:pt x="1201243" y="195263"/>
                </a:moveTo>
                <a:cubicBezTo>
                  <a:pt x="1250070" y="211967"/>
                  <a:pt x="1298898" y="229429"/>
                  <a:pt x="1346199" y="247651"/>
                </a:cubicBezTo>
                <a:lnTo>
                  <a:pt x="1332466" y="282576"/>
                </a:lnTo>
                <a:cubicBezTo>
                  <a:pt x="1285165" y="265114"/>
                  <a:pt x="1237101" y="247651"/>
                  <a:pt x="1189036" y="231707"/>
                </a:cubicBezTo>
                <a:close/>
                <a:moveTo>
                  <a:pt x="909174" y="109538"/>
                </a:moveTo>
                <a:cubicBezTo>
                  <a:pt x="958263" y="121861"/>
                  <a:pt x="1007352" y="135724"/>
                  <a:pt x="1055686" y="150358"/>
                </a:cubicBezTo>
                <a:lnTo>
                  <a:pt x="1045113" y="187326"/>
                </a:lnTo>
                <a:cubicBezTo>
                  <a:pt x="996779" y="172693"/>
                  <a:pt x="948445" y="159600"/>
                  <a:pt x="900111" y="147277"/>
                </a:cubicBezTo>
                <a:close/>
                <a:moveTo>
                  <a:pt x="609290" y="49213"/>
                </a:moveTo>
                <a:cubicBezTo>
                  <a:pt x="659134" y="57538"/>
                  <a:pt x="708979" y="66621"/>
                  <a:pt x="758823" y="77216"/>
                </a:cubicBezTo>
                <a:lnTo>
                  <a:pt x="751271" y="114301"/>
                </a:lnTo>
                <a:cubicBezTo>
                  <a:pt x="702182" y="103706"/>
                  <a:pt x="652337" y="94623"/>
                  <a:pt x="603248" y="87055"/>
                </a:cubicBezTo>
                <a:close/>
                <a:moveTo>
                  <a:pt x="304674" y="12700"/>
                </a:moveTo>
                <a:cubicBezTo>
                  <a:pt x="355769" y="16496"/>
                  <a:pt x="406865" y="21811"/>
                  <a:pt x="457198" y="27885"/>
                </a:cubicBezTo>
                <a:lnTo>
                  <a:pt x="452622" y="65088"/>
                </a:lnTo>
                <a:cubicBezTo>
                  <a:pt x="403052" y="59014"/>
                  <a:pt x="351956" y="54459"/>
                  <a:pt x="301623" y="49903"/>
                </a:cubicBezTo>
                <a:close/>
                <a:moveTo>
                  <a:pt x="0" y="0"/>
                </a:moveTo>
                <a:cubicBezTo>
                  <a:pt x="50800" y="0"/>
                  <a:pt x="101600" y="1470"/>
                  <a:pt x="152400" y="2940"/>
                </a:cubicBezTo>
                <a:lnTo>
                  <a:pt x="150883" y="39688"/>
                </a:lnTo>
                <a:cubicBezTo>
                  <a:pt x="100842" y="38218"/>
                  <a:pt x="50042" y="36748"/>
                  <a:pt x="0" y="3674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2" name="Google Shape;149;p34"/>
          <p:cNvSpPr/>
          <p:nvPr/>
        </p:nvSpPr>
        <p:spPr>
          <a:xfrm>
            <a:off x="1240564" y="1717250"/>
            <a:ext cx="948970" cy="386359"/>
          </a:xfrm>
          <a:custGeom>
            <a:avLst/>
            <a:gdLst/>
            <a:ahLst/>
            <a:cxnLst/>
            <a:rect l="l" t="t" r="r" b="b"/>
            <a:pathLst>
              <a:path w="11041060" h="1057276" extrusionOk="0">
                <a:moveTo>
                  <a:pt x="89262" y="957263"/>
                </a:moveTo>
                <a:lnTo>
                  <a:pt x="112713" y="987267"/>
                </a:lnTo>
                <a:lnTo>
                  <a:pt x="23450" y="1057276"/>
                </a:lnTo>
                <a:lnTo>
                  <a:pt x="0" y="1026503"/>
                </a:lnTo>
                <a:close/>
                <a:moveTo>
                  <a:pt x="331337" y="773113"/>
                </a:moveTo>
                <a:lnTo>
                  <a:pt x="354014" y="803295"/>
                </a:lnTo>
                <a:lnTo>
                  <a:pt x="233817" y="895351"/>
                </a:lnTo>
                <a:lnTo>
                  <a:pt x="211140" y="865169"/>
                </a:lnTo>
                <a:close/>
                <a:moveTo>
                  <a:pt x="573970" y="588963"/>
                </a:moveTo>
                <a:lnTo>
                  <a:pt x="596903" y="619145"/>
                </a:lnTo>
                <a:lnTo>
                  <a:pt x="475369" y="711201"/>
                </a:lnTo>
                <a:lnTo>
                  <a:pt x="452437" y="681019"/>
                </a:lnTo>
                <a:close/>
                <a:moveTo>
                  <a:pt x="814632" y="403225"/>
                </a:moveTo>
                <a:lnTo>
                  <a:pt x="838200" y="433595"/>
                </a:lnTo>
                <a:lnTo>
                  <a:pt x="717307" y="525463"/>
                </a:lnTo>
                <a:lnTo>
                  <a:pt x="693738" y="495853"/>
                </a:lnTo>
                <a:close/>
                <a:moveTo>
                  <a:pt x="1056823" y="219075"/>
                </a:moveTo>
                <a:lnTo>
                  <a:pt x="1079501" y="249445"/>
                </a:lnTo>
                <a:lnTo>
                  <a:pt x="959304" y="341313"/>
                </a:lnTo>
                <a:lnTo>
                  <a:pt x="936627" y="311703"/>
                </a:lnTo>
                <a:close/>
                <a:moveTo>
                  <a:pt x="1298691" y="34925"/>
                </a:moveTo>
                <a:lnTo>
                  <a:pt x="1322386" y="65295"/>
                </a:lnTo>
                <a:lnTo>
                  <a:pt x="1200853" y="157163"/>
                </a:lnTo>
                <a:lnTo>
                  <a:pt x="1177923" y="127553"/>
                </a:lnTo>
                <a:close/>
                <a:moveTo>
                  <a:pt x="10888660" y="0"/>
                </a:moveTo>
                <a:lnTo>
                  <a:pt x="11041060" y="0"/>
                </a:lnTo>
                <a:lnTo>
                  <a:pt x="11041060" y="36513"/>
                </a:lnTo>
                <a:lnTo>
                  <a:pt x="10888660" y="36513"/>
                </a:lnTo>
                <a:close/>
                <a:moveTo>
                  <a:pt x="10583860" y="0"/>
                </a:moveTo>
                <a:lnTo>
                  <a:pt x="10736260" y="0"/>
                </a:lnTo>
                <a:lnTo>
                  <a:pt x="10736260" y="36513"/>
                </a:lnTo>
                <a:lnTo>
                  <a:pt x="10583860" y="36513"/>
                </a:lnTo>
                <a:close/>
                <a:moveTo>
                  <a:pt x="10279060" y="0"/>
                </a:moveTo>
                <a:lnTo>
                  <a:pt x="10431460" y="0"/>
                </a:lnTo>
                <a:lnTo>
                  <a:pt x="10431460" y="36513"/>
                </a:lnTo>
                <a:lnTo>
                  <a:pt x="10279060" y="36513"/>
                </a:lnTo>
                <a:close/>
                <a:moveTo>
                  <a:pt x="9974260" y="0"/>
                </a:moveTo>
                <a:lnTo>
                  <a:pt x="10126660" y="0"/>
                </a:lnTo>
                <a:lnTo>
                  <a:pt x="10126660" y="36513"/>
                </a:lnTo>
                <a:lnTo>
                  <a:pt x="9974260" y="36513"/>
                </a:lnTo>
                <a:close/>
                <a:moveTo>
                  <a:pt x="9671048" y="0"/>
                </a:moveTo>
                <a:lnTo>
                  <a:pt x="9823448" y="0"/>
                </a:lnTo>
                <a:lnTo>
                  <a:pt x="9823448" y="36513"/>
                </a:lnTo>
                <a:lnTo>
                  <a:pt x="9671048" y="36513"/>
                </a:lnTo>
                <a:close/>
                <a:moveTo>
                  <a:pt x="9366248" y="0"/>
                </a:moveTo>
                <a:lnTo>
                  <a:pt x="9518648" y="0"/>
                </a:lnTo>
                <a:lnTo>
                  <a:pt x="9518648" y="36513"/>
                </a:lnTo>
                <a:lnTo>
                  <a:pt x="9366248" y="36513"/>
                </a:lnTo>
                <a:close/>
                <a:moveTo>
                  <a:pt x="9061448" y="0"/>
                </a:moveTo>
                <a:lnTo>
                  <a:pt x="9213848" y="0"/>
                </a:lnTo>
                <a:lnTo>
                  <a:pt x="9213848" y="36513"/>
                </a:lnTo>
                <a:lnTo>
                  <a:pt x="9061448" y="36513"/>
                </a:lnTo>
                <a:close/>
                <a:moveTo>
                  <a:pt x="8756648" y="0"/>
                </a:moveTo>
                <a:lnTo>
                  <a:pt x="8909048" y="0"/>
                </a:lnTo>
                <a:lnTo>
                  <a:pt x="8909048" y="36513"/>
                </a:lnTo>
                <a:lnTo>
                  <a:pt x="8756648" y="36513"/>
                </a:lnTo>
                <a:close/>
                <a:moveTo>
                  <a:pt x="8453435" y="0"/>
                </a:moveTo>
                <a:lnTo>
                  <a:pt x="8604248" y="0"/>
                </a:lnTo>
                <a:lnTo>
                  <a:pt x="8604248" y="36513"/>
                </a:lnTo>
                <a:lnTo>
                  <a:pt x="8453435" y="36513"/>
                </a:lnTo>
                <a:close/>
                <a:moveTo>
                  <a:pt x="8148635" y="0"/>
                </a:moveTo>
                <a:lnTo>
                  <a:pt x="8301035" y="0"/>
                </a:lnTo>
                <a:lnTo>
                  <a:pt x="8301035" y="36513"/>
                </a:lnTo>
                <a:lnTo>
                  <a:pt x="8148635" y="36513"/>
                </a:lnTo>
                <a:close/>
                <a:moveTo>
                  <a:pt x="7843835" y="0"/>
                </a:moveTo>
                <a:lnTo>
                  <a:pt x="7996235" y="0"/>
                </a:lnTo>
                <a:lnTo>
                  <a:pt x="7996235" y="36513"/>
                </a:lnTo>
                <a:lnTo>
                  <a:pt x="7843835" y="36513"/>
                </a:lnTo>
                <a:close/>
                <a:moveTo>
                  <a:pt x="7539035" y="0"/>
                </a:moveTo>
                <a:lnTo>
                  <a:pt x="7691435" y="0"/>
                </a:lnTo>
                <a:lnTo>
                  <a:pt x="7691435" y="36513"/>
                </a:lnTo>
                <a:lnTo>
                  <a:pt x="7539035" y="36513"/>
                </a:lnTo>
                <a:close/>
                <a:moveTo>
                  <a:pt x="7235823" y="0"/>
                </a:moveTo>
                <a:lnTo>
                  <a:pt x="7386636" y="0"/>
                </a:lnTo>
                <a:lnTo>
                  <a:pt x="7386636" y="36513"/>
                </a:lnTo>
                <a:lnTo>
                  <a:pt x="7235823" y="36513"/>
                </a:lnTo>
                <a:close/>
                <a:moveTo>
                  <a:pt x="6931023" y="0"/>
                </a:moveTo>
                <a:lnTo>
                  <a:pt x="7083423" y="0"/>
                </a:lnTo>
                <a:lnTo>
                  <a:pt x="7083423" y="36513"/>
                </a:lnTo>
                <a:lnTo>
                  <a:pt x="6931023" y="36513"/>
                </a:lnTo>
                <a:close/>
                <a:moveTo>
                  <a:pt x="6626223" y="0"/>
                </a:moveTo>
                <a:lnTo>
                  <a:pt x="6778623" y="0"/>
                </a:lnTo>
                <a:lnTo>
                  <a:pt x="6778623" y="36513"/>
                </a:lnTo>
                <a:lnTo>
                  <a:pt x="6626223" y="36513"/>
                </a:lnTo>
                <a:close/>
                <a:moveTo>
                  <a:pt x="6321423" y="0"/>
                </a:moveTo>
                <a:lnTo>
                  <a:pt x="6473823" y="0"/>
                </a:lnTo>
                <a:lnTo>
                  <a:pt x="6473823" y="36513"/>
                </a:lnTo>
                <a:lnTo>
                  <a:pt x="6321423" y="36513"/>
                </a:lnTo>
                <a:close/>
                <a:moveTo>
                  <a:pt x="6018210" y="0"/>
                </a:moveTo>
                <a:lnTo>
                  <a:pt x="6169023" y="0"/>
                </a:lnTo>
                <a:lnTo>
                  <a:pt x="6169023" y="36513"/>
                </a:lnTo>
                <a:lnTo>
                  <a:pt x="6018210" y="36513"/>
                </a:lnTo>
                <a:close/>
                <a:moveTo>
                  <a:pt x="5713410" y="0"/>
                </a:moveTo>
                <a:lnTo>
                  <a:pt x="5865810" y="0"/>
                </a:lnTo>
                <a:lnTo>
                  <a:pt x="5865810" y="36513"/>
                </a:lnTo>
                <a:lnTo>
                  <a:pt x="5713410" y="36513"/>
                </a:lnTo>
                <a:close/>
                <a:moveTo>
                  <a:pt x="5408610" y="0"/>
                </a:moveTo>
                <a:lnTo>
                  <a:pt x="5561010" y="0"/>
                </a:lnTo>
                <a:lnTo>
                  <a:pt x="5561010" y="36513"/>
                </a:lnTo>
                <a:lnTo>
                  <a:pt x="5408610" y="36513"/>
                </a:lnTo>
                <a:close/>
                <a:moveTo>
                  <a:pt x="5103810" y="0"/>
                </a:moveTo>
                <a:lnTo>
                  <a:pt x="5256210" y="0"/>
                </a:lnTo>
                <a:lnTo>
                  <a:pt x="5256210" y="36513"/>
                </a:lnTo>
                <a:lnTo>
                  <a:pt x="5103810" y="36513"/>
                </a:lnTo>
                <a:close/>
                <a:moveTo>
                  <a:pt x="4800598" y="0"/>
                </a:moveTo>
                <a:lnTo>
                  <a:pt x="4951411" y="0"/>
                </a:lnTo>
                <a:lnTo>
                  <a:pt x="4951411" y="36513"/>
                </a:lnTo>
                <a:lnTo>
                  <a:pt x="4800598" y="36513"/>
                </a:lnTo>
                <a:close/>
                <a:moveTo>
                  <a:pt x="4495798" y="0"/>
                </a:moveTo>
                <a:lnTo>
                  <a:pt x="4648198" y="0"/>
                </a:lnTo>
                <a:lnTo>
                  <a:pt x="4648198" y="36513"/>
                </a:lnTo>
                <a:lnTo>
                  <a:pt x="4495798" y="36513"/>
                </a:lnTo>
                <a:close/>
                <a:moveTo>
                  <a:pt x="4190998" y="0"/>
                </a:moveTo>
                <a:lnTo>
                  <a:pt x="4343398" y="0"/>
                </a:lnTo>
                <a:lnTo>
                  <a:pt x="4343398" y="36513"/>
                </a:lnTo>
                <a:lnTo>
                  <a:pt x="4190998" y="36513"/>
                </a:lnTo>
                <a:close/>
                <a:moveTo>
                  <a:pt x="3886198" y="0"/>
                </a:moveTo>
                <a:lnTo>
                  <a:pt x="4038598" y="0"/>
                </a:lnTo>
                <a:lnTo>
                  <a:pt x="4038598" y="36513"/>
                </a:lnTo>
                <a:lnTo>
                  <a:pt x="3886198" y="36513"/>
                </a:lnTo>
                <a:close/>
                <a:moveTo>
                  <a:pt x="3581398" y="0"/>
                </a:moveTo>
                <a:lnTo>
                  <a:pt x="3733798" y="0"/>
                </a:lnTo>
                <a:lnTo>
                  <a:pt x="3733798" y="36513"/>
                </a:lnTo>
                <a:lnTo>
                  <a:pt x="3581398" y="36513"/>
                </a:lnTo>
                <a:close/>
                <a:moveTo>
                  <a:pt x="3278185" y="0"/>
                </a:moveTo>
                <a:lnTo>
                  <a:pt x="3430585" y="0"/>
                </a:lnTo>
                <a:lnTo>
                  <a:pt x="3430585" y="36513"/>
                </a:lnTo>
                <a:lnTo>
                  <a:pt x="3278185" y="36513"/>
                </a:lnTo>
                <a:close/>
                <a:moveTo>
                  <a:pt x="2973385" y="0"/>
                </a:moveTo>
                <a:lnTo>
                  <a:pt x="3125785" y="0"/>
                </a:lnTo>
                <a:lnTo>
                  <a:pt x="3125785" y="36513"/>
                </a:lnTo>
                <a:lnTo>
                  <a:pt x="2973385" y="36513"/>
                </a:lnTo>
                <a:close/>
                <a:moveTo>
                  <a:pt x="2668585" y="0"/>
                </a:moveTo>
                <a:lnTo>
                  <a:pt x="2820985" y="0"/>
                </a:lnTo>
                <a:lnTo>
                  <a:pt x="2820985" y="36513"/>
                </a:lnTo>
                <a:lnTo>
                  <a:pt x="2668585" y="36513"/>
                </a:lnTo>
                <a:close/>
                <a:moveTo>
                  <a:pt x="2363785" y="0"/>
                </a:moveTo>
                <a:lnTo>
                  <a:pt x="2516185" y="0"/>
                </a:lnTo>
                <a:lnTo>
                  <a:pt x="2516185" y="36513"/>
                </a:lnTo>
                <a:lnTo>
                  <a:pt x="2363785" y="36513"/>
                </a:lnTo>
                <a:close/>
                <a:moveTo>
                  <a:pt x="2060573" y="0"/>
                </a:moveTo>
                <a:lnTo>
                  <a:pt x="2212973" y="0"/>
                </a:lnTo>
                <a:lnTo>
                  <a:pt x="2212973" y="36513"/>
                </a:lnTo>
                <a:lnTo>
                  <a:pt x="2060573" y="36513"/>
                </a:lnTo>
                <a:close/>
                <a:moveTo>
                  <a:pt x="1755773" y="0"/>
                </a:moveTo>
                <a:lnTo>
                  <a:pt x="1908173" y="0"/>
                </a:lnTo>
                <a:lnTo>
                  <a:pt x="1908173" y="36513"/>
                </a:lnTo>
                <a:lnTo>
                  <a:pt x="1755773" y="36513"/>
                </a:lnTo>
                <a:close/>
                <a:moveTo>
                  <a:pt x="1450973" y="0"/>
                </a:moveTo>
                <a:lnTo>
                  <a:pt x="1603373" y="0"/>
                </a:lnTo>
                <a:lnTo>
                  <a:pt x="1603373" y="36513"/>
                </a:lnTo>
                <a:lnTo>
                  <a:pt x="1450973" y="36513"/>
                </a:lnTo>
                <a:close/>
              </a:path>
            </a:pathLst>
          </a:custGeom>
          <a:solidFill>
            <a:srgbClr val="6488B7"/>
          </a:solidFill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0" name="Google Shape;150;p34"/>
          <p:cNvSpPr/>
          <p:nvPr/>
        </p:nvSpPr>
        <p:spPr>
          <a:xfrm>
            <a:off x="2144011" y="1666170"/>
            <a:ext cx="188763" cy="187524"/>
          </a:xfrm>
          <a:custGeom>
            <a:avLst/>
            <a:gdLst/>
            <a:ahLst/>
            <a:cxnLst/>
            <a:rect l="l" t="t" r="r" b="b"/>
            <a:pathLst>
              <a:path w="660" h="660" extrusionOk="0">
                <a:moveTo>
                  <a:pt x="186" y="80"/>
                </a:moveTo>
                <a:cubicBezTo>
                  <a:pt x="324" y="0"/>
                  <a:pt x="501" y="47"/>
                  <a:pt x="581" y="185"/>
                </a:cubicBezTo>
                <a:cubicBezTo>
                  <a:pt x="660" y="324"/>
                  <a:pt x="613" y="500"/>
                  <a:pt x="475" y="580"/>
                </a:cubicBezTo>
                <a:cubicBezTo>
                  <a:pt x="337" y="660"/>
                  <a:pt x="160" y="613"/>
                  <a:pt x="80" y="474"/>
                </a:cubicBezTo>
                <a:cubicBezTo>
                  <a:pt x="0" y="336"/>
                  <a:pt x="48" y="159"/>
                  <a:pt x="186" y="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endParaRPr sz="1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1" name="Google Shape;156;p34"/>
          <p:cNvSpPr/>
          <p:nvPr/>
        </p:nvSpPr>
        <p:spPr>
          <a:xfrm>
            <a:off x="2499723" y="3096166"/>
            <a:ext cx="188763" cy="188118"/>
          </a:xfrm>
          <a:custGeom>
            <a:avLst/>
            <a:gdLst/>
            <a:ahLst/>
            <a:cxnLst/>
            <a:rect l="l" t="t" r="r" b="b"/>
            <a:pathLst>
              <a:path w="660" h="660" extrusionOk="0">
                <a:moveTo>
                  <a:pt x="186" y="80"/>
                </a:moveTo>
                <a:cubicBezTo>
                  <a:pt x="324" y="0"/>
                  <a:pt x="501" y="47"/>
                  <a:pt x="580" y="186"/>
                </a:cubicBezTo>
                <a:cubicBezTo>
                  <a:pt x="660" y="324"/>
                  <a:pt x="613" y="500"/>
                  <a:pt x="475" y="580"/>
                </a:cubicBezTo>
                <a:cubicBezTo>
                  <a:pt x="336" y="660"/>
                  <a:pt x="160" y="613"/>
                  <a:pt x="80" y="475"/>
                </a:cubicBezTo>
                <a:cubicBezTo>
                  <a:pt x="0" y="336"/>
                  <a:pt x="48" y="160"/>
                  <a:pt x="186" y="80"/>
                </a:cubicBezTo>
                <a:close/>
              </a:path>
            </a:pathLst>
          </a:custGeom>
          <a:solidFill>
            <a:srgbClr val="CCFFCC"/>
          </a:solidFill>
          <a:ln>
            <a:solidFill>
              <a:srgbClr val="3366FF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indent="-171450" algn="ctr">
              <a:buFont typeface="Arial"/>
              <a:buChar char="•"/>
            </a:pPr>
            <a:endParaRPr sz="1400">
              <a:solidFill>
                <a:srgbClr val="3366FF"/>
              </a:solidFill>
              <a:latin typeface="Poppins"/>
              <a:ea typeface="Poppins"/>
              <a:cs typeface="Poppins"/>
              <a:sym typeface="DM Sans"/>
            </a:endParaRPr>
          </a:p>
        </p:txBody>
      </p:sp>
      <p:sp>
        <p:nvSpPr>
          <p:cNvPr id="82" name="Google Shape;168;p34"/>
          <p:cNvSpPr txBox="1"/>
          <p:nvPr/>
        </p:nvSpPr>
        <p:spPr>
          <a:xfrm>
            <a:off x="-2177" y="2751735"/>
            <a:ext cx="1303168" cy="438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b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b="1" dirty="0" smtClean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Energía</a:t>
            </a:r>
            <a:endParaRPr sz="500" dirty="0"/>
          </a:p>
        </p:txBody>
      </p:sp>
      <p:sp>
        <p:nvSpPr>
          <p:cNvPr id="83" name="Google Shape;146;p34"/>
          <p:cNvSpPr/>
          <p:nvPr/>
        </p:nvSpPr>
        <p:spPr>
          <a:xfrm>
            <a:off x="2290503" y="1343554"/>
            <a:ext cx="1280438" cy="13330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endParaRPr sz="1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4" name="Google Shape;166;p34"/>
          <p:cNvSpPr txBox="1"/>
          <p:nvPr/>
        </p:nvSpPr>
        <p:spPr>
          <a:xfrm>
            <a:off x="2634809" y="2992494"/>
            <a:ext cx="1532718" cy="1165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400" b="1" dirty="0" smtClean="0">
                <a:solidFill>
                  <a:srgbClr val="3366FF"/>
                </a:solidFill>
                <a:latin typeface="DM Sans"/>
                <a:ea typeface="DM Sans"/>
                <a:cs typeface="DM Sans"/>
                <a:sym typeface="DM Sans"/>
              </a:rPr>
              <a:t>Potencial</a:t>
            </a:r>
            <a:endParaRPr sz="1400" dirty="0">
              <a:solidFill>
                <a:srgbClr val="3366FF"/>
              </a:solidFill>
            </a:endParaRPr>
          </a:p>
        </p:txBody>
      </p:sp>
      <p:sp>
        <p:nvSpPr>
          <p:cNvPr id="85" name="Google Shape;164;p34"/>
          <p:cNvSpPr txBox="1"/>
          <p:nvPr/>
        </p:nvSpPr>
        <p:spPr>
          <a:xfrm>
            <a:off x="2332774" y="1746371"/>
            <a:ext cx="1130914" cy="467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400" b="1" dirty="0" smtClean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Cinética</a:t>
            </a:r>
          </a:p>
        </p:txBody>
      </p:sp>
      <p:sp>
        <p:nvSpPr>
          <p:cNvPr id="86" name="Google Shape;149;p34"/>
          <p:cNvSpPr/>
          <p:nvPr/>
        </p:nvSpPr>
        <p:spPr>
          <a:xfrm>
            <a:off x="1330786" y="3209075"/>
            <a:ext cx="1153592" cy="477329"/>
          </a:xfrm>
          <a:custGeom>
            <a:avLst/>
            <a:gdLst/>
            <a:ahLst/>
            <a:cxnLst/>
            <a:rect l="l" t="t" r="r" b="b"/>
            <a:pathLst>
              <a:path w="11041060" h="1057276" extrusionOk="0">
                <a:moveTo>
                  <a:pt x="89262" y="957263"/>
                </a:moveTo>
                <a:lnTo>
                  <a:pt x="112713" y="987267"/>
                </a:lnTo>
                <a:lnTo>
                  <a:pt x="23450" y="1057276"/>
                </a:lnTo>
                <a:lnTo>
                  <a:pt x="0" y="1026503"/>
                </a:lnTo>
                <a:close/>
                <a:moveTo>
                  <a:pt x="331337" y="773113"/>
                </a:moveTo>
                <a:lnTo>
                  <a:pt x="354014" y="803295"/>
                </a:lnTo>
                <a:lnTo>
                  <a:pt x="233817" y="895351"/>
                </a:lnTo>
                <a:lnTo>
                  <a:pt x="211140" y="865169"/>
                </a:lnTo>
                <a:close/>
                <a:moveTo>
                  <a:pt x="573970" y="588963"/>
                </a:moveTo>
                <a:lnTo>
                  <a:pt x="596903" y="619145"/>
                </a:lnTo>
                <a:lnTo>
                  <a:pt x="475369" y="711201"/>
                </a:lnTo>
                <a:lnTo>
                  <a:pt x="452437" y="681019"/>
                </a:lnTo>
                <a:close/>
                <a:moveTo>
                  <a:pt x="814632" y="403225"/>
                </a:moveTo>
                <a:lnTo>
                  <a:pt x="838200" y="433595"/>
                </a:lnTo>
                <a:lnTo>
                  <a:pt x="717307" y="525463"/>
                </a:lnTo>
                <a:lnTo>
                  <a:pt x="693738" y="495853"/>
                </a:lnTo>
                <a:close/>
                <a:moveTo>
                  <a:pt x="1056823" y="219075"/>
                </a:moveTo>
                <a:lnTo>
                  <a:pt x="1079501" y="249445"/>
                </a:lnTo>
                <a:lnTo>
                  <a:pt x="959304" y="341313"/>
                </a:lnTo>
                <a:lnTo>
                  <a:pt x="936627" y="311703"/>
                </a:lnTo>
                <a:close/>
                <a:moveTo>
                  <a:pt x="1298691" y="34925"/>
                </a:moveTo>
                <a:lnTo>
                  <a:pt x="1322386" y="65295"/>
                </a:lnTo>
                <a:lnTo>
                  <a:pt x="1200853" y="157163"/>
                </a:lnTo>
                <a:lnTo>
                  <a:pt x="1177923" y="127553"/>
                </a:lnTo>
                <a:close/>
                <a:moveTo>
                  <a:pt x="10888660" y="0"/>
                </a:moveTo>
                <a:lnTo>
                  <a:pt x="11041060" y="0"/>
                </a:lnTo>
                <a:lnTo>
                  <a:pt x="11041060" y="36513"/>
                </a:lnTo>
                <a:lnTo>
                  <a:pt x="10888660" y="36513"/>
                </a:lnTo>
                <a:close/>
                <a:moveTo>
                  <a:pt x="10583860" y="0"/>
                </a:moveTo>
                <a:lnTo>
                  <a:pt x="10736260" y="0"/>
                </a:lnTo>
                <a:lnTo>
                  <a:pt x="10736260" y="36513"/>
                </a:lnTo>
                <a:lnTo>
                  <a:pt x="10583860" y="36513"/>
                </a:lnTo>
                <a:close/>
                <a:moveTo>
                  <a:pt x="10279060" y="0"/>
                </a:moveTo>
                <a:lnTo>
                  <a:pt x="10431460" y="0"/>
                </a:lnTo>
                <a:lnTo>
                  <a:pt x="10431460" y="36513"/>
                </a:lnTo>
                <a:lnTo>
                  <a:pt x="10279060" y="36513"/>
                </a:lnTo>
                <a:close/>
                <a:moveTo>
                  <a:pt x="9974260" y="0"/>
                </a:moveTo>
                <a:lnTo>
                  <a:pt x="10126660" y="0"/>
                </a:lnTo>
                <a:lnTo>
                  <a:pt x="10126660" y="36513"/>
                </a:lnTo>
                <a:lnTo>
                  <a:pt x="9974260" y="36513"/>
                </a:lnTo>
                <a:close/>
                <a:moveTo>
                  <a:pt x="9671048" y="0"/>
                </a:moveTo>
                <a:lnTo>
                  <a:pt x="9823448" y="0"/>
                </a:lnTo>
                <a:lnTo>
                  <a:pt x="9823448" y="36513"/>
                </a:lnTo>
                <a:lnTo>
                  <a:pt x="9671048" y="36513"/>
                </a:lnTo>
                <a:close/>
                <a:moveTo>
                  <a:pt x="9366248" y="0"/>
                </a:moveTo>
                <a:lnTo>
                  <a:pt x="9518648" y="0"/>
                </a:lnTo>
                <a:lnTo>
                  <a:pt x="9518648" y="36513"/>
                </a:lnTo>
                <a:lnTo>
                  <a:pt x="9366248" y="36513"/>
                </a:lnTo>
                <a:close/>
                <a:moveTo>
                  <a:pt x="9061448" y="0"/>
                </a:moveTo>
                <a:lnTo>
                  <a:pt x="9213848" y="0"/>
                </a:lnTo>
                <a:lnTo>
                  <a:pt x="9213848" y="36513"/>
                </a:lnTo>
                <a:lnTo>
                  <a:pt x="9061448" y="36513"/>
                </a:lnTo>
                <a:close/>
                <a:moveTo>
                  <a:pt x="8756648" y="0"/>
                </a:moveTo>
                <a:lnTo>
                  <a:pt x="8909048" y="0"/>
                </a:lnTo>
                <a:lnTo>
                  <a:pt x="8909048" y="36513"/>
                </a:lnTo>
                <a:lnTo>
                  <a:pt x="8756648" y="36513"/>
                </a:lnTo>
                <a:close/>
                <a:moveTo>
                  <a:pt x="8453435" y="0"/>
                </a:moveTo>
                <a:lnTo>
                  <a:pt x="8604248" y="0"/>
                </a:lnTo>
                <a:lnTo>
                  <a:pt x="8604248" y="36513"/>
                </a:lnTo>
                <a:lnTo>
                  <a:pt x="8453435" y="36513"/>
                </a:lnTo>
                <a:close/>
                <a:moveTo>
                  <a:pt x="8148635" y="0"/>
                </a:moveTo>
                <a:lnTo>
                  <a:pt x="8301035" y="0"/>
                </a:lnTo>
                <a:lnTo>
                  <a:pt x="8301035" y="36513"/>
                </a:lnTo>
                <a:lnTo>
                  <a:pt x="8148635" y="36513"/>
                </a:lnTo>
                <a:close/>
                <a:moveTo>
                  <a:pt x="7843835" y="0"/>
                </a:moveTo>
                <a:lnTo>
                  <a:pt x="7996235" y="0"/>
                </a:lnTo>
                <a:lnTo>
                  <a:pt x="7996235" y="36513"/>
                </a:lnTo>
                <a:lnTo>
                  <a:pt x="7843835" y="36513"/>
                </a:lnTo>
                <a:close/>
                <a:moveTo>
                  <a:pt x="7539035" y="0"/>
                </a:moveTo>
                <a:lnTo>
                  <a:pt x="7691435" y="0"/>
                </a:lnTo>
                <a:lnTo>
                  <a:pt x="7691435" y="36513"/>
                </a:lnTo>
                <a:lnTo>
                  <a:pt x="7539035" y="36513"/>
                </a:lnTo>
                <a:close/>
                <a:moveTo>
                  <a:pt x="7235823" y="0"/>
                </a:moveTo>
                <a:lnTo>
                  <a:pt x="7386636" y="0"/>
                </a:lnTo>
                <a:lnTo>
                  <a:pt x="7386636" y="36513"/>
                </a:lnTo>
                <a:lnTo>
                  <a:pt x="7235823" y="36513"/>
                </a:lnTo>
                <a:close/>
                <a:moveTo>
                  <a:pt x="6931023" y="0"/>
                </a:moveTo>
                <a:lnTo>
                  <a:pt x="7083423" y="0"/>
                </a:lnTo>
                <a:lnTo>
                  <a:pt x="7083423" y="36513"/>
                </a:lnTo>
                <a:lnTo>
                  <a:pt x="6931023" y="36513"/>
                </a:lnTo>
                <a:close/>
                <a:moveTo>
                  <a:pt x="6626223" y="0"/>
                </a:moveTo>
                <a:lnTo>
                  <a:pt x="6778623" y="0"/>
                </a:lnTo>
                <a:lnTo>
                  <a:pt x="6778623" y="36513"/>
                </a:lnTo>
                <a:lnTo>
                  <a:pt x="6626223" y="36513"/>
                </a:lnTo>
                <a:close/>
                <a:moveTo>
                  <a:pt x="6321423" y="0"/>
                </a:moveTo>
                <a:lnTo>
                  <a:pt x="6473823" y="0"/>
                </a:lnTo>
                <a:lnTo>
                  <a:pt x="6473823" y="36513"/>
                </a:lnTo>
                <a:lnTo>
                  <a:pt x="6321423" y="36513"/>
                </a:lnTo>
                <a:close/>
                <a:moveTo>
                  <a:pt x="6018210" y="0"/>
                </a:moveTo>
                <a:lnTo>
                  <a:pt x="6169023" y="0"/>
                </a:lnTo>
                <a:lnTo>
                  <a:pt x="6169023" y="36513"/>
                </a:lnTo>
                <a:lnTo>
                  <a:pt x="6018210" y="36513"/>
                </a:lnTo>
                <a:close/>
                <a:moveTo>
                  <a:pt x="5713410" y="0"/>
                </a:moveTo>
                <a:lnTo>
                  <a:pt x="5865810" y="0"/>
                </a:lnTo>
                <a:lnTo>
                  <a:pt x="5865810" y="36513"/>
                </a:lnTo>
                <a:lnTo>
                  <a:pt x="5713410" y="36513"/>
                </a:lnTo>
                <a:close/>
                <a:moveTo>
                  <a:pt x="5408610" y="0"/>
                </a:moveTo>
                <a:lnTo>
                  <a:pt x="5561010" y="0"/>
                </a:lnTo>
                <a:lnTo>
                  <a:pt x="5561010" y="36513"/>
                </a:lnTo>
                <a:lnTo>
                  <a:pt x="5408610" y="36513"/>
                </a:lnTo>
                <a:close/>
                <a:moveTo>
                  <a:pt x="5103810" y="0"/>
                </a:moveTo>
                <a:lnTo>
                  <a:pt x="5256210" y="0"/>
                </a:lnTo>
                <a:lnTo>
                  <a:pt x="5256210" y="36513"/>
                </a:lnTo>
                <a:lnTo>
                  <a:pt x="5103810" y="36513"/>
                </a:lnTo>
                <a:close/>
                <a:moveTo>
                  <a:pt x="4800598" y="0"/>
                </a:moveTo>
                <a:lnTo>
                  <a:pt x="4951411" y="0"/>
                </a:lnTo>
                <a:lnTo>
                  <a:pt x="4951411" y="36513"/>
                </a:lnTo>
                <a:lnTo>
                  <a:pt x="4800598" y="36513"/>
                </a:lnTo>
                <a:close/>
                <a:moveTo>
                  <a:pt x="4495798" y="0"/>
                </a:moveTo>
                <a:lnTo>
                  <a:pt x="4648198" y="0"/>
                </a:lnTo>
                <a:lnTo>
                  <a:pt x="4648198" y="36513"/>
                </a:lnTo>
                <a:lnTo>
                  <a:pt x="4495798" y="36513"/>
                </a:lnTo>
                <a:close/>
                <a:moveTo>
                  <a:pt x="4190998" y="0"/>
                </a:moveTo>
                <a:lnTo>
                  <a:pt x="4343398" y="0"/>
                </a:lnTo>
                <a:lnTo>
                  <a:pt x="4343398" y="36513"/>
                </a:lnTo>
                <a:lnTo>
                  <a:pt x="4190998" y="36513"/>
                </a:lnTo>
                <a:close/>
                <a:moveTo>
                  <a:pt x="3886198" y="0"/>
                </a:moveTo>
                <a:lnTo>
                  <a:pt x="4038598" y="0"/>
                </a:lnTo>
                <a:lnTo>
                  <a:pt x="4038598" y="36513"/>
                </a:lnTo>
                <a:lnTo>
                  <a:pt x="3886198" y="36513"/>
                </a:lnTo>
                <a:close/>
                <a:moveTo>
                  <a:pt x="3581398" y="0"/>
                </a:moveTo>
                <a:lnTo>
                  <a:pt x="3733798" y="0"/>
                </a:lnTo>
                <a:lnTo>
                  <a:pt x="3733798" y="36513"/>
                </a:lnTo>
                <a:lnTo>
                  <a:pt x="3581398" y="36513"/>
                </a:lnTo>
                <a:close/>
                <a:moveTo>
                  <a:pt x="3278185" y="0"/>
                </a:moveTo>
                <a:lnTo>
                  <a:pt x="3430585" y="0"/>
                </a:lnTo>
                <a:lnTo>
                  <a:pt x="3430585" y="36513"/>
                </a:lnTo>
                <a:lnTo>
                  <a:pt x="3278185" y="36513"/>
                </a:lnTo>
                <a:close/>
                <a:moveTo>
                  <a:pt x="2973385" y="0"/>
                </a:moveTo>
                <a:lnTo>
                  <a:pt x="3125785" y="0"/>
                </a:lnTo>
                <a:lnTo>
                  <a:pt x="3125785" y="36513"/>
                </a:lnTo>
                <a:lnTo>
                  <a:pt x="2973385" y="36513"/>
                </a:lnTo>
                <a:close/>
                <a:moveTo>
                  <a:pt x="2668585" y="0"/>
                </a:moveTo>
                <a:lnTo>
                  <a:pt x="2820985" y="0"/>
                </a:lnTo>
                <a:lnTo>
                  <a:pt x="2820985" y="36513"/>
                </a:lnTo>
                <a:lnTo>
                  <a:pt x="2668585" y="36513"/>
                </a:lnTo>
                <a:close/>
                <a:moveTo>
                  <a:pt x="2363785" y="0"/>
                </a:moveTo>
                <a:lnTo>
                  <a:pt x="2516185" y="0"/>
                </a:lnTo>
                <a:lnTo>
                  <a:pt x="2516185" y="36513"/>
                </a:lnTo>
                <a:lnTo>
                  <a:pt x="2363785" y="36513"/>
                </a:lnTo>
                <a:close/>
                <a:moveTo>
                  <a:pt x="2060573" y="0"/>
                </a:moveTo>
                <a:lnTo>
                  <a:pt x="2212973" y="0"/>
                </a:lnTo>
                <a:lnTo>
                  <a:pt x="2212973" y="36513"/>
                </a:lnTo>
                <a:lnTo>
                  <a:pt x="2060573" y="36513"/>
                </a:lnTo>
                <a:close/>
                <a:moveTo>
                  <a:pt x="1755773" y="0"/>
                </a:moveTo>
                <a:lnTo>
                  <a:pt x="1908173" y="0"/>
                </a:lnTo>
                <a:lnTo>
                  <a:pt x="1908173" y="36513"/>
                </a:lnTo>
                <a:lnTo>
                  <a:pt x="1755773" y="36513"/>
                </a:lnTo>
                <a:close/>
                <a:moveTo>
                  <a:pt x="1450973" y="0"/>
                </a:moveTo>
                <a:lnTo>
                  <a:pt x="1603373" y="0"/>
                </a:lnTo>
                <a:lnTo>
                  <a:pt x="1603373" y="36513"/>
                </a:lnTo>
                <a:lnTo>
                  <a:pt x="1450973" y="36513"/>
                </a:lnTo>
                <a:close/>
              </a:path>
            </a:pathLst>
          </a:custGeom>
          <a:solidFill>
            <a:srgbClr val="6488B7"/>
          </a:solidFill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7" name="CuadroTexto 86"/>
          <p:cNvSpPr txBox="1"/>
          <p:nvPr/>
        </p:nvSpPr>
        <p:spPr>
          <a:xfrm>
            <a:off x="3210915" y="4981198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cxnSp>
        <p:nvCxnSpPr>
          <p:cNvPr id="89" name="Conector recto de flecha 88"/>
          <p:cNvCxnSpPr/>
          <p:nvPr/>
        </p:nvCxnSpPr>
        <p:spPr>
          <a:xfrm>
            <a:off x="3732849" y="2059885"/>
            <a:ext cx="1591734" cy="0"/>
          </a:xfrm>
          <a:prstGeom prst="straightConnector1">
            <a:avLst/>
          </a:prstGeom>
          <a:ln w="9525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Google Shape;237;p36"/>
          <p:cNvSpPr/>
          <p:nvPr/>
        </p:nvSpPr>
        <p:spPr>
          <a:xfrm>
            <a:off x="5581563" y="1323286"/>
            <a:ext cx="1320800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33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indent="-171450">
              <a:buFont typeface="Arial"/>
              <a:buChar char="•"/>
            </a:pPr>
            <a:r>
              <a:rPr lang="es-ES_tradnl" sz="1000" dirty="0" smtClean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Movimiento agua</a:t>
            </a:r>
            <a:endParaRPr sz="1000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" name="Google Shape;237;p36"/>
          <p:cNvSpPr/>
          <p:nvPr/>
        </p:nvSpPr>
        <p:spPr>
          <a:xfrm>
            <a:off x="5581563" y="2188724"/>
            <a:ext cx="1320800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indent="-171450">
              <a:buFont typeface="Arial"/>
              <a:buChar char="•"/>
            </a:pPr>
            <a:r>
              <a:rPr lang="es-ES_tradnl" sz="1000" dirty="0" smtClean="0">
                <a:solidFill>
                  <a:srgbClr val="FF6600"/>
                </a:solidFill>
                <a:latin typeface="Poppins"/>
                <a:ea typeface="Poppins"/>
                <a:cs typeface="Poppins"/>
                <a:sym typeface="Poppins"/>
              </a:rPr>
              <a:t>Calor</a:t>
            </a:r>
          </a:p>
          <a:p>
            <a:pPr marL="171450" indent="-171450">
              <a:buFont typeface="Arial"/>
              <a:buChar char="•"/>
            </a:pPr>
            <a:r>
              <a:rPr lang="es-ES_tradnl" sz="1000" dirty="0" smtClean="0">
                <a:solidFill>
                  <a:srgbClr val="FF6600"/>
                </a:solidFill>
                <a:latin typeface="Poppins"/>
                <a:ea typeface="Poppins"/>
                <a:cs typeface="Poppins"/>
                <a:sym typeface="Poppins"/>
              </a:rPr>
              <a:t>Pérdidas de carga</a:t>
            </a:r>
          </a:p>
        </p:txBody>
      </p:sp>
      <p:sp>
        <p:nvSpPr>
          <p:cNvPr id="93" name="Google Shape;146;p34"/>
          <p:cNvSpPr/>
          <p:nvPr/>
        </p:nvSpPr>
        <p:spPr>
          <a:xfrm>
            <a:off x="4929318" y="2226882"/>
            <a:ext cx="555552" cy="50895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4" name="Google Shape;166;p34"/>
          <p:cNvSpPr txBox="1"/>
          <p:nvPr/>
        </p:nvSpPr>
        <p:spPr>
          <a:xfrm>
            <a:off x="4887727" y="2246649"/>
            <a:ext cx="675977" cy="40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400" b="1" dirty="0" smtClean="0">
                <a:solidFill>
                  <a:srgbClr val="FFFF00"/>
                </a:solidFill>
                <a:latin typeface="DM Sans"/>
                <a:ea typeface="DM Sans"/>
                <a:cs typeface="DM Sans"/>
                <a:sym typeface="DM Sans"/>
              </a:rPr>
              <a:t>55%</a:t>
            </a:r>
            <a:endParaRPr sz="1400" dirty="0">
              <a:solidFill>
                <a:srgbClr val="FFFF00"/>
              </a:solidFill>
            </a:endParaRPr>
          </a:p>
        </p:txBody>
      </p:sp>
      <p:sp>
        <p:nvSpPr>
          <p:cNvPr id="96" name="Google Shape;146;p34"/>
          <p:cNvSpPr/>
          <p:nvPr/>
        </p:nvSpPr>
        <p:spPr>
          <a:xfrm>
            <a:off x="4929995" y="1423289"/>
            <a:ext cx="555552" cy="508955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7" name="Google Shape;166;p34"/>
          <p:cNvSpPr txBox="1"/>
          <p:nvPr/>
        </p:nvSpPr>
        <p:spPr>
          <a:xfrm>
            <a:off x="4967325" y="1517271"/>
            <a:ext cx="517266" cy="26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400" b="1" dirty="0" smtClean="0">
                <a:solidFill>
                  <a:srgbClr val="008000"/>
                </a:solidFill>
                <a:latin typeface="DM Sans"/>
                <a:ea typeface="DM Sans"/>
                <a:cs typeface="DM Sans"/>
                <a:sym typeface="DM Sans"/>
              </a:rPr>
              <a:t>45%</a:t>
            </a:r>
            <a:endParaRPr sz="1400" dirty="0">
              <a:solidFill>
                <a:srgbClr val="008000"/>
              </a:solidFill>
            </a:endParaRPr>
          </a:p>
        </p:txBody>
      </p:sp>
      <p:grpSp>
        <p:nvGrpSpPr>
          <p:cNvPr id="98" name="Agrupar 97"/>
          <p:cNvGrpSpPr/>
          <p:nvPr/>
        </p:nvGrpSpPr>
        <p:grpSpPr>
          <a:xfrm>
            <a:off x="7368325" y="2170117"/>
            <a:ext cx="1537556" cy="829578"/>
            <a:chOff x="7368325" y="2927133"/>
            <a:chExt cx="1537556" cy="829578"/>
          </a:xfrm>
        </p:grpSpPr>
        <p:pic>
          <p:nvPicPr>
            <p:cNvPr id="99" name="Imagen 9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68325" y="3001561"/>
              <a:ext cx="707977" cy="707977"/>
            </a:xfrm>
            <a:prstGeom prst="rect">
              <a:avLst/>
            </a:prstGeom>
          </p:spPr>
        </p:pic>
        <p:pic>
          <p:nvPicPr>
            <p:cNvPr id="100" name="Imagen 99" descr="carita trist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6303" y="2927133"/>
              <a:ext cx="829578" cy="829578"/>
            </a:xfrm>
            <a:prstGeom prst="rect">
              <a:avLst/>
            </a:prstGeom>
          </p:spPr>
        </p:pic>
      </p:grpSp>
      <p:cxnSp>
        <p:nvCxnSpPr>
          <p:cNvPr id="101" name="Conector curvado 100"/>
          <p:cNvCxnSpPr>
            <a:stCxn id="91" idx="0"/>
            <a:endCxn id="99" idx="1"/>
          </p:cNvCxnSpPr>
          <p:nvPr/>
        </p:nvCxnSpPr>
        <p:spPr>
          <a:xfrm>
            <a:off x="6902363" y="2531624"/>
            <a:ext cx="465962" cy="66910"/>
          </a:xfrm>
          <a:prstGeom prst="curvedConnector3">
            <a:avLst>
              <a:gd name="adj1" fmla="val 50000"/>
            </a:avLst>
          </a:prstGeom>
          <a:ln w="9525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Google Shape;237;p36"/>
          <p:cNvSpPr/>
          <p:nvPr/>
        </p:nvSpPr>
        <p:spPr>
          <a:xfrm>
            <a:off x="6241963" y="3284284"/>
            <a:ext cx="1320800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CCFFCC"/>
          </a:solidFill>
          <a:ln>
            <a:solidFill>
              <a:srgbClr val="3366FF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ES_tradnl" sz="1400" dirty="0" smtClean="0">
                <a:solidFill>
                  <a:srgbClr val="3366FF"/>
                </a:solidFill>
                <a:latin typeface="Poppins"/>
                <a:ea typeface="Poppins"/>
                <a:cs typeface="Poppins"/>
                <a:sym typeface="Poppins"/>
              </a:rPr>
              <a:t>Eficiencia</a:t>
            </a:r>
          </a:p>
          <a:p>
            <a:pPr algn="ctr"/>
            <a:r>
              <a:rPr lang="es-ES_tradnl" sz="1400" dirty="0" smtClean="0">
                <a:solidFill>
                  <a:srgbClr val="3366FF"/>
                </a:solidFill>
                <a:latin typeface="Poppins"/>
                <a:ea typeface="Poppins"/>
                <a:cs typeface="Poppins"/>
                <a:sym typeface="Poppins"/>
              </a:rPr>
              <a:t>91%</a:t>
            </a:r>
            <a:endParaRPr sz="1400" dirty="0">
              <a:solidFill>
                <a:srgbClr val="3366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3" name="Rectángulo redondeado 102"/>
          <p:cNvSpPr/>
          <p:nvPr/>
        </p:nvSpPr>
        <p:spPr>
          <a:xfrm>
            <a:off x="4176434" y="4100598"/>
            <a:ext cx="3386330" cy="330179"/>
          </a:xfrm>
          <a:prstGeom prst="round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04" name="CuadroTexto 103"/>
          <p:cNvSpPr txBox="1"/>
          <p:nvPr/>
        </p:nvSpPr>
        <p:spPr>
          <a:xfrm>
            <a:off x="4179740" y="4112953"/>
            <a:ext cx="3318266" cy="281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rgbClr val="CCFFCC"/>
                </a:solidFill>
              </a:rPr>
              <a:t>Estaciones Hidráulicas de Caudal </a:t>
            </a:r>
            <a:r>
              <a:rPr lang="es-ES" sz="1200" dirty="0" smtClean="0">
                <a:solidFill>
                  <a:srgbClr val="CCFFCC"/>
                </a:solidFill>
              </a:rPr>
              <a:t>Positivo</a:t>
            </a:r>
            <a:endParaRPr lang="es-ES" sz="1200" dirty="0">
              <a:solidFill>
                <a:srgbClr val="CCFFCC"/>
              </a:solidFill>
            </a:endParaRPr>
          </a:p>
        </p:txBody>
      </p:sp>
      <p:cxnSp>
        <p:nvCxnSpPr>
          <p:cNvPr id="105" name="Conector curvado 104"/>
          <p:cNvCxnSpPr/>
          <p:nvPr/>
        </p:nvCxnSpPr>
        <p:spPr>
          <a:xfrm>
            <a:off x="4149745" y="3149685"/>
            <a:ext cx="976188" cy="455376"/>
          </a:xfrm>
          <a:prstGeom prst="curvedConnector2">
            <a:avLst/>
          </a:prstGeom>
          <a:ln w="9525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Google Shape;150;p34"/>
          <p:cNvSpPr/>
          <p:nvPr/>
        </p:nvSpPr>
        <p:spPr>
          <a:xfrm>
            <a:off x="1064091" y="2030939"/>
            <a:ext cx="188763" cy="187524"/>
          </a:xfrm>
          <a:custGeom>
            <a:avLst/>
            <a:gdLst/>
            <a:ahLst/>
            <a:cxnLst/>
            <a:rect l="l" t="t" r="r" b="b"/>
            <a:pathLst>
              <a:path w="660" h="660" extrusionOk="0">
                <a:moveTo>
                  <a:pt x="186" y="80"/>
                </a:moveTo>
                <a:cubicBezTo>
                  <a:pt x="324" y="0"/>
                  <a:pt x="501" y="47"/>
                  <a:pt x="581" y="185"/>
                </a:cubicBezTo>
                <a:cubicBezTo>
                  <a:pt x="660" y="324"/>
                  <a:pt x="613" y="500"/>
                  <a:pt x="475" y="580"/>
                </a:cubicBezTo>
                <a:cubicBezTo>
                  <a:pt x="337" y="660"/>
                  <a:pt x="160" y="613"/>
                  <a:pt x="80" y="474"/>
                </a:cubicBezTo>
                <a:cubicBezTo>
                  <a:pt x="0" y="336"/>
                  <a:pt x="48" y="159"/>
                  <a:pt x="186" y="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endParaRPr sz="1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8" name="Google Shape;156;p34"/>
          <p:cNvSpPr/>
          <p:nvPr/>
        </p:nvSpPr>
        <p:spPr>
          <a:xfrm>
            <a:off x="1186691" y="3515239"/>
            <a:ext cx="188763" cy="188118"/>
          </a:xfrm>
          <a:custGeom>
            <a:avLst/>
            <a:gdLst/>
            <a:ahLst/>
            <a:cxnLst/>
            <a:rect l="l" t="t" r="r" b="b"/>
            <a:pathLst>
              <a:path w="660" h="660" extrusionOk="0">
                <a:moveTo>
                  <a:pt x="186" y="80"/>
                </a:moveTo>
                <a:cubicBezTo>
                  <a:pt x="324" y="0"/>
                  <a:pt x="501" y="47"/>
                  <a:pt x="580" y="186"/>
                </a:cubicBezTo>
                <a:cubicBezTo>
                  <a:pt x="660" y="324"/>
                  <a:pt x="613" y="500"/>
                  <a:pt x="475" y="580"/>
                </a:cubicBezTo>
                <a:cubicBezTo>
                  <a:pt x="336" y="660"/>
                  <a:pt x="160" y="613"/>
                  <a:pt x="80" y="475"/>
                </a:cubicBezTo>
                <a:cubicBezTo>
                  <a:pt x="0" y="336"/>
                  <a:pt x="48" y="160"/>
                  <a:pt x="186" y="80"/>
                </a:cubicBezTo>
                <a:close/>
              </a:path>
            </a:pathLst>
          </a:custGeom>
          <a:solidFill>
            <a:srgbClr val="CCFFCC"/>
          </a:solidFill>
          <a:ln>
            <a:solidFill>
              <a:srgbClr val="3366FF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indent="-171450" algn="ctr">
              <a:buFont typeface="Arial"/>
              <a:buChar char="•"/>
            </a:pPr>
            <a:endParaRPr sz="1400">
              <a:solidFill>
                <a:srgbClr val="3366FF"/>
              </a:solidFill>
              <a:latin typeface="Poppins"/>
              <a:ea typeface="Poppins"/>
              <a:cs typeface="Poppins"/>
              <a:sym typeface="DM Sans"/>
            </a:endParaRPr>
          </a:p>
        </p:txBody>
      </p:sp>
      <p:pic>
        <p:nvPicPr>
          <p:cNvPr id="109" name="Imagen 108" descr="LOGO EHQP--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002" y="3479106"/>
            <a:ext cx="1585449" cy="588389"/>
          </a:xfrm>
          <a:prstGeom prst="rect">
            <a:avLst/>
          </a:prstGeom>
        </p:spPr>
      </p:pic>
      <p:cxnSp>
        <p:nvCxnSpPr>
          <p:cNvPr id="110" name="Conector curvado 109"/>
          <p:cNvCxnSpPr>
            <a:stCxn id="109" idx="3"/>
            <a:endCxn id="102" idx="2"/>
          </p:cNvCxnSpPr>
          <p:nvPr/>
        </p:nvCxnSpPr>
        <p:spPr>
          <a:xfrm flipV="1">
            <a:off x="5680451" y="3627184"/>
            <a:ext cx="561512" cy="146117"/>
          </a:xfrm>
          <a:prstGeom prst="curvedConnector3">
            <a:avLst>
              <a:gd name="adj1" fmla="val 50000"/>
            </a:avLst>
          </a:prstGeom>
          <a:ln w="9525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ángulo 36"/>
          <p:cNvSpPr/>
          <p:nvPr/>
        </p:nvSpPr>
        <p:spPr>
          <a:xfrm flipV="1">
            <a:off x="0" y="930861"/>
            <a:ext cx="9144000" cy="6046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CuadroTexto 38"/>
          <p:cNvSpPr txBox="1"/>
          <p:nvPr/>
        </p:nvSpPr>
        <p:spPr>
          <a:xfrm>
            <a:off x="5056083" y="3257316"/>
            <a:ext cx="1184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i="1" dirty="0" smtClean="0">
                <a:solidFill>
                  <a:srgbClr val="3366FF"/>
                </a:solidFill>
              </a:rPr>
              <a:t> baja velocidad</a:t>
            </a:r>
            <a:endParaRPr lang="es-ES" sz="1200" b="1" i="1" dirty="0">
              <a:solidFill>
                <a:srgbClr val="3366FF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3676849" y="1691064"/>
            <a:ext cx="1193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i="1" dirty="0" smtClean="0">
                <a:solidFill>
                  <a:srgbClr val="3366FF"/>
                </a:solidFill>
              </a:rPr>
              <a:t> alta velocidad</a:t>
            </a:r>
            <a:endParaRPr lang="es-ES" sz="1200" b="1" i="1" dirty="0">
              <a:solidFill>
                <a:srgbClr val="3366FF"/>
              </a:solidFill>
            </a:endParaRPr>
          </a:p>
        </p:txBody>
      </p:sp>
      <p:sp>
        <p:nvSpPr>
          <p:cNvPr id="41" name="TextBox 4"/>
          <p:cNvSpPr txBox="1"/>
          <p:nvPr/>
        </p:nvSpPr>
        <p:spPr>
          <a:xfrm>
            <a:off x="492193" y="634357"/>
            <a:ext cx="5299452" cy="3135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58"/>
              </a:lnSpc>
              <a:spcBef>
                <a:spcPct val="0"/>
              </a:spcBef>
            </a:pPr>
            <a:r>
              <a:rPr lang="es-ES" sz="2400" dirty="0">
                <a:solidFill>
                  <a:srgbClr val="3366FF"/>
                </a:solidFill>
              </a:rPr>
              <a:t>Estación Hidráulica de Caudal Positivo</a:t>
            </a:r>
            <a:endParaRPr lang="en-US" sz="2400" spc="54" dirty="0">
              <a:solidFill>
                <a:srgbClr val="3366FF"/>
              </a:solidFill>
              <a:latin typeface="Aileron Ultra-Bold"/>
            </a:endParaRPr>
          </a:p>
        </p:txBody>
      </p:sp>
      <p:sp>
        <p:nvSpPr>
          <p:cNvPr id="42" name="Rectángulo 41"/>
          <p:cNvSpPr/>
          <p:nvPr/>
        </p:nvSpPr>
        <p:spPr>
          <a:xfrm flipV="1">
            <a:off x="0" y="5083032"/>
            <a:ext cx="9144000" cy="60468"/>
          </a:xfrm>
          <a:prstGeom prst="rect">
            <a:avLst/>
          </a:prstGeom>
          <a:gradFill flip="none" rotWithShape="1">
            <a:gsLst>
              <a:gs pos="0">
                <a:srgbClr val="CCFFCC"/>
              </a:gs>
              <a:gs pos="100000">
                <a:srgbClr val="3366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CuadroTexto 42"/>
          <p:cNvSpPr txBox="1"/>
          <p:nvPr/>
        </p:nvSpPr>
        <p:spPr>
          <a:xfrm>
            <a:off x="7129444" y="623084"/>
            <a:ext cx="2014556" cy="307777"/>
          </a:xfrm>
          <a:prstGeom prst="rect">
            <a:avLst/>
          </a:prstGeom>
          <a:solidFill>
            <a:srgbClr val="33CCCC"/>
          </a:solidFill>
        </p:spPr>
        <p:txBody>
          <a:bodyPr wrap="none" rtlCol="0">
            <a:spAutoFit/>
          </a:bodyPr>
          <a:lstStyle/>
          <a:p>
            <a:r>
              <a:rPr lang="es-ES" sz="1400" i="1" dirty="0" smtClean="0">
                <a:solidFill>
                  <a:srgbClr val="FFFFFF"/>
                </a:solidFill>
              </a:rPr>
              <a:t>Fundamentación técnica</a:t>
            </a:r>
            <a:endParaRPr lang="es-ES" sz="14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70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5" grpId="0" animBg="1"/>
      <p:bldP spid="71" grpId="0" animBg="1"/>
      <p:bldP spid="72" grpId="0" animBg="1"/>
      <p:bldP spid="80" grpId="0" animBg="1"/>
      <p:bldP spid="81" grpId="0" animBg="1"/>
      <p:bldP spid="83" grpId="0" animBg="1"/>
      <p:bldP spid="84" grpId="0"/>
      <p:bldP spid="85" grpId="0"/>
      <p:bldP spid="86" grpId="0" animBg="1"/>
      <p:bldP spid="90" grpId="0" animBg="1"/>
      <p:bldP spid="91" grpId="0" animBg="1"/>
      <p:bldP spid="93" grpId="0" animBg="1"/>
      <p:bldP spid="94" grpId="0"/>
      <p:bldP spid="96" grpId="0" animBg="1"/>
      <p:bldP spid="97" grpId="0"/>
      <p:bldP spid="102" grpId="0" animBg="1"/>
      <p:bldP spid="103" grpId="0" animBg="1"/>
      <p:bldP spid="104" grpId="0"/>
      <p:bldP spid="107" grpId="0" animBg="1"/>
      <p:bldP spid="108" grpId="0" animBg="1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9"/>
          <p:cNvGrpSpPr/>
          <p:nvPr/>
        </p:nvGrpSpPr>
        <p:grpSpPr>
          <a:xfrm rot="-5400000">
            <a:off x="7683812" y="3412864"/>
            <a:ext cx="302747" cy="89004"/>
            <a:chOff x="0" y="0"/>
            <a:chExt cx="1727957" cy="508000"/>
          </a:xfrm>
        </p:grpSpPr>
        <p:sp>
          <p:nvSpPr>
            <p:cNvPr id="40" name="Freeform 40"/>
            <p:cNvSpPr/>
            <p:nvPr/>
          </p:nvSpPr>
          <p:spPr>
            <a:xfrm>
              <a:off x="0" y="215900"/>
              <a:ext cx="1432047" cy="76200"/>
            </a:xfrm>
            <a:custGeom>
              <a:avLst/>
              <a:gdLst/>
              <a:ahLst/>
              <a:cxnLst/>
              <a:rect l="l" t="t" r="r" b="b"/>
              <a:pathLst>
                <a:path w="1432047" h="76200">
                  <a:moveTo>
                    <a:pt x="0" y="0"/>
                  </a:moveTo>
                  <a:lnTo>
                    <a:pt x="1432047" y="0"/>
                  </a:lnTo>
                  <a:lnTo>
                    <a:pt x="1432047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id="41" name="Freeform 41"/>
            <p:cNvSpPr/>
            <p:nvPr/>
          </p:nvSpPr>
          <p:spPr>
            <a:xfrm>
              <a:off x="1353307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2C92D5"/>
            </a:solidFill>
          </p:spPr>
        </p:sp>
      </p:grpSp>
      <p:grpSp>
        <p:nvGrpSpPr>
          <p:cNvPr id="36" name="Group 36"/>
          <p:cNvGrpSpPr/>
          <p:nvPr/>
        </p:nvGrpSpPr>
        <p:grpSpPr>
          <a:xfrm rot="-5400000">
            <a:off x="6141265" y="3420292"/>
            <a:ext cx="302747" cy="89004"/>
            <a:chOff x="0" y="0"/>
            <a:chExt cx="1727957" cy="508000"/>
          </a:xfrm>
        </p:grpSpPr>
        <p:sp>
          <p:nvSpPr>
            <p:cNvPr id="37" name="Freeform 37"/>
            <p:cNvSpPr/>
            <p:nvPr/>
          </p:nvSpPr>
          <p:spPr>
            <a:xfrm>
              <a:off x="0" y="215900"/>
              <a:ext cx="1432047" cy="76200"/>
            </a:xfrm>
            <a:custGeom>
              <a:avLst/>
              <a:gdLst/>
              <a:ahLst/>
              <a:cxnLst/>
              <a:rect l="l" t="t" r="r" b="b"/>
              <a:pathLst>
                <a:path w="1432047" h="76200">
                  <a:moveTo>
                    <a:pt x="0" y="0"/>
                  </a:moveTo>
                  <a:lnTo>
                    <a:pt x="1432047" y="0"/>
                  </a:lnTo>
                  <a:lnTo>
                    <a:pt x="1432047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3EDAD8"/>
            </a:solidFill>
          </p:spPr>
        </p:sp>
        <p:sp>
          <p:nvSpPr>
            <p:cNvPr id="38" name="Freeform 38"/>
            <p:cNvSpPr/>
            <p:nvPr/>
          </p:nvSpPr>
          <p:spPr>
            <a:xfrm>
              <a:off x="1353307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3EDAD8"/>
            </a:solidFill>
          </p:spPr>
        </p:sp>
      </p:grpSp>
      <p:sp>
        <p:nvSpPr>
          <p:cNvPr id="46" name="Google Shape;146;p34"/>
          <p:cNvSpPr/>
          <p:nvPr/>
        </p:nvSpPr>
        <p:spPr>
          <a:xfrm>
            <a:off x="819162" y="1178149"/>
            <a:ext cx="1002639" cy="987042"/>
          </a:xfrm>
          <a:prstGeom prst="ellipse">
            <a:avLst/>
          </a:prstGeom>
          <a:solidFill>
            <a:srgbClr val="3366FF"/>
          </a:solidFill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endParaRPr sz="1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885301" y="1643146"/>
            <a:ext cx="3066559" cy="524391"/>
            <a:chOff x="0" y="147803"/>
            <a:chExt cx="8177491" cy="1398374"/>
          </a:xfrm>
        </p:grpSpPr>
        <p:sp>
          <p:nvSpPr>
            <p:cNvPr id="7" name="TextBox 7"/>
            <p:cNvSpPr txBox="1"/>
            <p:nvPr/>
          </p:nvSpPr>
          <p:spPr>
            <a:xfrm>
              <a:off x="0" y="147803"/>
              <a:ext cx="8177488" cy="6349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92"/>
                </a:lnSpc>
                <a:spcBef>
                  <a:spcPct val="0"/>
                </a:spcBef>
              </a:pPr>
              <a:r>
                <a:rPr lang="en-US" sz="1400" spc="43" dirty="0">
                  <a:solidFill>
                    <a:srgbClr val="3366FF"/>
                  </a:solidFill>
                  <a:latin typeface="Aileron Bold"/>
                </a:rPr>
                <a:t>55.000 m</a:t>
              </a:r>
              <a:r>
                <a:rPr lang="en-US" sz="1400" spc="43" baseline="30000" dirty="0">
                  <a:solidFill>
                    <a:srgbClr val="3366FF"/>
                  </a:solidFill>
                  <a:latin typeface="Aileron Bold"/>
                </a:rPr>
                <a:t>3</a:t>
              </a:r>
              <a:r>
                <a:rPr lang="en-US" sz="1400" spc="43" dirty="0">
                  <a:solidFill>
                    <a:srgbClr val="3366FF"/>
                  </a:solidFill>
                  <a:latin typeface="Aileron Bold"/>
                </a:rPr>
                <a:t>/</a:t>
              </a:r>
              <a:r>
                <a:rPr lang="en-US" sz="1400" spc="43" dirty="0" err="1">
                  <a:solidFill>
                    <a:srgbClr val="3366FF"/>
                  </a:solidFill>
                  <a:latin typeface="Aileron Bold"/>
                </a:rPr>
                <a:t>hr</a:t>
              </a:r>
              <a:endParaRPr lang="en-US" sz="1400" spc="43" dirty="0">
                <a:solidFill>
                  <a:srgbClr val="3366FF"/>
                </a:solidFill>
                <a:latin typeface="Aileron Bo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" y="1170007"/>
              <a:ext cx="8177488" cy="3761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8"/>
                </a:lnSpc>
              </a:pPr>
              <a:r>
                <a:rPr lang="en-US" sz="800" spc="40" dirty="0" smtClean="0">
                  <a:solidFill>
                    <a:srgbClr val="191919"/>
                  </a:solidFill>
                  <a:latin typeface="Aileron"/>
                </a:rPr>
                <a:t>15,28 </a:t>
              </a:r>
              <a:r>
                <a:rPr lang="en-US" sz="800" spc="40" dirty="0">
                  <a:solidFill>
                    <a:srgbClr val="191919"/>
                  </a:solidFill>
                  <a:latin typeface="Aileron"/>
                </a:rPr>
                <a:t>m</a:t>
              </a:r>
              <a:r>
                <a:rPr lang="en-US" sz="800" spc="40" baseline="30000" dirty="0">
                  <a:solidFill>
                    <a:srgbClr val="191919"/>
                  </a:solidFill>
                  <a:latin typeface="Aileron"/>
                </a:rPr>
                <a:t>3</a:t>
              </a:r>
              <a:r>
                <a:rPr lang="en-US" sz="800" spc="40" dirty="0">
                  <a:solidFill>
                    <a:srgbClr val="191919"/>
                  </a:solidFill>
                  <a:latin typeface="Aileron"/>
                </a:rPr>
                <a:t>/</a:t>
              </a:r>
              <a:r>
                <a:rPr lang="en-US" sz="800" spc="40" dirty="0" smtClean="0">
                  <a:solidFill>
                    <a:srgbClr val="191919"/>
                  </a:solidFill>
                  <a:latin typeface="Aileron"/>
                </a:rPr>
                <a:t>s</a:t>
              </a:r>
              <a:endParaRPr lang="en-US" sz="800" spc="40" dirty="0">
                <a:solidFill>
                  <a:srgbClr val="191919"/>
                </a:solidFill>
                <a:latin typeface="Aileron"/>
              </a:endParaRPr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969708"/>
              <a:ext cx="8177488" cy="43549"/>
            </a:xfrm>
            <a:prstGeom prst="rect">
              <a:avLst/>
            </a:prstGeom>
            <a:solidFill>
              <a:srgbClr val="191919"/>
            </a:solidFill>
          </p:spPr>
        </p:sp>
      </p:grpSp>
      <p:sp>
        <p:nvSpPr>
          <p:cNvPr id="10" name="TextBox 10"/>
          <p:cNvSpPr txBox="1"/>
          <p:nvPr/>
        </p:nvSpPr>
        <p:spPr>
          <a:xfrm rot="-5400000">
            <a:off x="-192787" y="3678778"/>
            <a:ext cx="1253050" cy="105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40"/>
              </a:lnSpc>
            </a:pPr>
            <a:r>
              <a:rPr lang="en-US" sz="600" spc="48" dirty="0" err="1">
                <a:solidFill>
                  <a:srgbClr val="191919"/>
                </a:solidFill>
                <a:latin typeface="Aileron"/>
              </a:rPr>
              <a:t>Fuente</a:t>
            </a:r>
            <a:r>
              <a:rPr lang="en-US" sz="600" spc="48" dirty="0">
                <a:solidFill>
                  <a:srgbClr val="191919"/>
                </a:solidFill>
                <a:latin typeface="Aileron"/>
              </a:rPr>
              <a:t> COCHILCO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6745" y="1554630"/>
            <a:ext cx="1122003" cy="23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</a:pPr>
            <a:r>
              <a:rPr lang="en-US" sz="1300">
                <a:solidFill>
                  <a:srgbClr val="FFFFFF"/>
                </a:solidFill>
                <a:latin typeface="Open Sans Bold"/>
              </a:rPr>
              <a:t>2033</a:t>
            </a:r>
          </a:p>
        </p:txBody>
      </p:sp>
      <p:sp>
        <p:nvSpPr>
          <p:cNvPr id="16" name="AutoShape 16"/>
          <p:cNvSpPr/>
          <p:nvPr/>
        </p:nvSpPr>
        <p:spPr>
          <a:xfrm>
            <a:off x="7721353" y="1900229"/>
            <a:ext cx="214313" cy="1831128"/>
          </a:xfrm>
          <a:prstGeom prst="rect">
            <a:avLst/>
          </a:prstGeom>
          <a:solidFill>
            <a:srgbClr val="191919">
              <a:alpha val="4706"/>
            </a:srgbClr>
          </a:solidFill>
        </p:spPr>
      </p:sp>
      <p:grpSp>
        <p:nvGrpSpPr>
          <p:cNvPr id="17" name="Group 17"/>
          <p:cNvGrpSpPr/>
          <p:nvPr/>
        </p:nvGrpSpPr>
        <p:grpSpPr>
          <a:xfrm>
            <a:off x="7578288" y="3250803"/>
            <a:ext cx="487089" cy="428974"/>
            <a:chOff x="0" y="0"/>
            <a:chExt cx="1298905" cy="114393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98905" cy="1143931"/>
            </a:xfrm>
            <a:custGeom>
              <a:avLst/>
              <a:gdLst/>
              <a:ahLst/>
              <a:cxnLst/>
              <a:rect l="l" t="t" r="r" b="b"/>
              <a:pathLst>
                <a:path w="1298905" h="1143931">
                  <a:moveTo>
                    <a:pt x="0" y="0"/>
                  </a:moveTo>
                  <a:lnTo>
                    <a:pt x="1298905" y="0"/>
                  </a:lnTo>
                  <a:lnTo>
                    <a:pt x="1298905" y="1143931"/>
                  </a:lnTo>
                  <a:lnTo>
                    <a:pt x="0" y="11439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 t="-6773" b="-6773"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168779" y="305029"/>
              <a:ext cx="961350" cy="5294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70"/>
                </a:lnSpc>
                <a:spcBef>
                  <a:spcPct val="0"/>
                </a:spcBef>
              </a:pPr>
              <a:r>
                <a:rPr lang="en-US" sz="1200" dirty="0" smtClean="0">
                  <a:solidFill>
                    <a:srgbClr val="FFFFFF"/>
                  </a:solidFill>
                  <a:latin typeface="Aileron Ultra-Bold"/>
                </a:rPr>
                <a:t>600</a:t>
              </a:r>
              <a:endParaRPr lang="en-US" sz="1200" dirty="0">
                <a:solidFill>
                  <a:srgbClr val="FFFFFF"/>
                </a:solidFill>
                <a:latin typeface="Aileron Ultra-Bold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042610" y="1911061"/>
            <a:ext cx="487089" cy="401131"/>
            <a:chOff x="0" y="0"/>
            <a:chExt cx="1298905" cy="106968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298905" cy="1069681"/>
            </a:xfrm>
            <a:custGeom>
              <a:avLst/>
              <a:gdLst/>
              <a:ahLst/>
              <a:cxnLst/>
              <a:rect l="l" t="t" r="r" b="b"/>
              <a:pathLst>
                <a:path w="1298905" h="1069681">
                  <a:moveTo>
                    <a:pt x="0" y="0"/>
                  </a:moveTo>
                  <a:lnTo>
                    <a:pt x="1298905" y="0"/>
                  </a:lnTo>
                  <a:lnTo>
                    <a:pt x="1298905" y="1069681"/>
                  </a:lnTo>
                  <a:lnTo>
                    <a:pt x="0" y="1069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 t="-10714" b="-10714"/>
              </a:stretch>
            </a:blipFill>
          </p:spPr>
        </p:sp>
        <p:sp>
          <p:nvSpPr>
            <p:cNvPr id="23" name="TextBox 23"/>
            <p:cNvSpPr txBox="1"/>
            <p:nvPr/>
          </p:nvSpPr>
          <p:spPr>
            <a:xfrm>
              <a:off x="168779" y="305029"/>
              <a:ext cx="961350" cy="441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8"/>
                </a:lnSpc>
                <a:spcBef>
                  <a:spcPct val="0"/>
                </a:spcBef>
              </a:pPr>
              <a:r>
                <a:rPr lang="en-US" sz="1000" dirty="0" smtClean="0">
                  <a:solidFill>
                    <a:srgbClr val="FFFFFF"/>
                  </a:solidFill>
                  <a:latin typeface="Aileron Ultra-Bold"/>
                </a:rPr>
                <a:t>5.900</a:t>
              </a:r>
              <a:endParaRPr lang="en-US" sz="1000" dirty="0">
                <a:solidFill>
                  <a:srgbClr val="FFFFFF"/>
                </a:solidFill>
                <a:latin typeface="Aileron Ultra-Bold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6049093" y="3278646"/>
            <a:ext cx="487089" cy="401131"/>
            <a:chOff x="0" y="0"/>
            <a:chExt cx="1298905" cy="106968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298905" cy="1069681"/>
            </a:xfrm>
            <a:custGeom>
              <a:avLst/>
              <a:gdLst/>
              <a:ahLst/>
              <a:cxnLst/>
              <a:rect l="l" t="t" r="r" b="b"/>
              <a:pathLst>
                <a:path w="1298905" h="1069681">
                  <a:moveTo>
                    <a:pt x="0" y="0"/>
                  </a:moveTo>
                  <a:lnTo>
                    <a:pt x="1298905" y="0"/>
                  </a:lnTo>
                  <a:lnTo>
                    <a:pt x="1298905" y="1069681"/>
                  </a:lnTo>
                  <a:lnTo>
                    <a:pt x="0" y="1069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 t="-10714" b="-10714"/>
              </a:stretch>
            </a:blipFill>
          </p:spPr>
        </p:sp>
        <p:sp>
          <p:nvSpPr>
            <p:cNvPr id="27" name="TextBox 27"/>
            <p:cNvSpPr txBox="1"/>
            <p:nvPr/>
          </p:nvSpPr>
          <p:spPr>
            <a:xfrm>
              <a:off x="168779" y="305029"/>
              <a:ext cx="961350" cy="441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8"/>
                </a:lnSpc>
                <a:spcBef>
                  <a:spcPct val="0"/>
                </a:spcBef>
              </a:pPr>
              <a:r>
                <a:rPr lang="en-US" sz="1000" dirty="0">
                  <a:solidFill>
                    <a:srgbClr val="FFFFFF"/>
                  </a:solidFill>
                  <a:latin typeface="Aileron Ultra-Bold"/>
                </a:rPr>
                <a:t>3</a:t>
              </a:r>
              <a:r>
                <a:rPr lang="en-US" sz="1000" dirty="0" smtClean="0">
                  <a:solidFill>
                    <a:srgbClr val="FFFFFF"/>
                  </a:solidFill>
                  <a:latin typeface="Aileron Ultra-Bold"/>
                </a:rPr>
                <a:t>.000</a:t>
              </a:r>
              <a:endParaRPr lang="en-US" sz="1000" dirty="0">
                <a:solidFill>
                  <a:srgbClr val="FFFFFF"/>
                </a:solidFill>
                <a:latin typeface="Aileron Ultra-Bold"/>
              </a:endParaRP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7416476" y="2768001"/>
            <a:ext cx="850770" cy="143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7"/>
              </a:lnSpc>
              <a:spcBef>
                <a:spcPct val="0"/>
              </a:spcBef>
            </a:pPr>
            <a:r>
              <a:rPr lang="en-US" sz="900" spc="34" dirty="0">
                <a:solidFill>
                  <a:srgbClr val="191919"/>
                </a:solidFill>
                <a:latin typeface="Aileron Bold"/>
              </a:rPr>
              <a:t>MM US$ / AÑO</a:t>
            </a:r>
          </a:p>
        </p:txBody>
      </p:sp>
      <p:grpSp>
        <p:nvGrpSpPr>
          <p:cNvPr id="29" name="Group 29"/>
          <p:cNvGrpSpPr/>
          <p:nvPr/>
        </p:nvGrpSpPr>
        <p:grpSpPr>
          <a:xfrm rot="5400000">
            <a:off x="6147940" y="2458473"/>
            <a:ext cx="302747" cy="89004"/>
            <a:chOff x="0" y="0"/>
            <a:chExt cx="1727957" cy="508000"/>
          </a:xfrm>
          <a:solidFill>
            <a:srgbClr val="CCFFCC"/>
          </a:solidFill>
        </p:grpSpPr>
        <p:sp>
          <p:nvSpPr>
            <p:cNvPr id="30" name="Freeform 30"/>
            <p:cNvSpPr/>
            <p:nvPr/>
          </p:nvSpPr>
          <p:spPr>
            <a:xfrm>
              <a:off x="0" y="215900"/>
              <a:ext cx="1432047" cy="76200"/>
            </a:xfrm>
            <a:custGeom>
              <a:avLst/>
              <a:gdLst/>
              <a:ahLst/>
              <a:cxnLst/>
              <a:rect l="l" t="t" r="r" b="b"/>
              <a:pathLst>
                <a:path w="1432047" h="76200">
                  <a:moveTo>
                    <a:pt x="0" y="0"/>
                  </a:moveTo>
                  <a:lnTo>
                    <a:pt x="1432047" y="0"/>
                  </a:lnTo>
                  <a:lnTo>
                    <a:pt x="1432047" y="76200"/>
                  </a:lnTo>
                  <a:lnTo>
                    <a:pt x="0" y="76200"/>
                  </a:lnTo>
                  <a:close/>
                </a:path>
              </a:pathLst>
            </a:custGeom>
            <a:grpFill/>
          </p:spPr>
        </p:sp>
        <p:sp>
          <p:nvSpPr>
            <p:cNvPr id="31" name="Freeform 31"/>
            <p:cNvSpPr/>
            <p:nvPr/>
          </p:nvSpPr>
          <p:spPr>
            <a:xfrm>
              <a:off x="1353307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33" name="Group 33"/>
          <p:cNvGrpSpPr/>
          <p:nvPr/>
        </p:nvGrpSpPr>
        <p:grpSpPr>
          <a:xfrm rot="5400000">
            <a:off x="7677136" y="2437587"/>
            <a:ext cx="302747" cy="89004"/>
            <a:chOff x="0" y="0"/>
            <a:chExt cx="1727957" cy="508000"/>
          </a:xfrm>
        </p:grpSpPr>
        <p:sp>
          <p:nvSpPr>
            <p:cNvPr id="34" name="Freeform 34"/>
            <p:cNvSpPr/>
            <p:nvPr/>
          </p:nvSpPr>
          <p:spPr>
            <a:xfrm>
              <a:off x="0" y="215900"/>
              <a:ext cx="1432047" cy="76200"/>
            </a:xfrm>
            <a:custGeom>
              <a:avLst/>
              <a:gdLst/>
              <a:ahLst/>
              <a:cxnLst/>
              <a:rect l="l" t="t" r="r" b="b"/>
              <a:pathLst>
                <a:path w="1432047" h="76200">
                  <a:moveTo>
                    <a:pt x="0" y="0"/>
                  </a:moveTo>
                  <a:lnTo>
                    <a:pt x="1432047" y="0"/>
                  </a:lnTo>
                  <a:lnTo>
                    <a:pt x="1432047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37C9EF"/>
            </a:solidFill>
          </p:spPr>
        </p:sp>
        <p:sp>
          <p:nvSpPr>
            <p:cNvPr id="35" name="Freeform 35"/>
            <p:cNvSpPr/>
            <p:nvPr/>
          </p:nvSpPr>
          <p:spPr>
            <a:xfrm>
              <a:off x="1353307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37C9EF"/>
            </a:solidFill>
          </p:spPr>
        </p:sp>
      </p:grpSp>
      <p:sp>
        <p:nvSpPr>
          <p:cNvPr id="42" name="TextBox 42"/>
          <p:cNvSpPr txBox="1"/>
          <p:nvPr/>
        </p:nvSpPr>
        <p:spPr>
          <a:xfrm>
            <a:off x="5834057" y="2757598"/>
            <a:ext cx="850770" cy="143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7"/>
              </a:lnSpc>
              <a:spcBef>
                <a:spcPct val="0"/>
              </a:spcBef>
            </a:pPr>
            <a:r>
              <a:rPr lang="en-US" sz="900" spc="34" dirty="0">
                <a:solidFill>
                  <a:srgbClr val="191919"/>
                </a:solidFill>
                <a:latin typeface="Aileron Bold"/>
              </a:rPr>
              <a:t>GWH / AÑO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6391557" y="1487940"/>
            <a:ext cx="1382295" cy="187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1"/>
              </a:lnSpc>
            </a:pPr>
            <a:r>
              <a:rPr lang="en-US" sz="1100" dirty="0" err="1">
                <a:solidFill>
                  <a:srgbClr val="5DCAD1"/>
                </a:solidFill>
                <a:latin typeface="Open Sans Bold"/>
              </a:rPr>
              <a:t>Consumo</a:t>
            </a:r>
            <a:r>
              <a:rPr lang="en-US" sz="1100" dirty="0">
                <a:solidFill>
                  <a:srgbClr val="5DCAD1"/>
                </a:solidFill>
                <a:latin typeface="Open Sans Bold"/>
              </a:rPr>
              <a:t> </a:t>
            </a:r>
            <a:r>
              <a:rPr lang="en-US" sz="1100" dirty="0" err="1">
                <a:solidFill>
                  <a:srgbClr val="5DCAD1"/>
                </a:solidFill>
                <a:latin typeface="Open Sans Bold"/>
              </a:rPr>
              <a:t>Energético</a:t>
            </a:r>
            <a:endParaRPr lang="en-US" sz="1100" dirty="0">
              <a:solidFill>
                <a:srgbClr val="5DCAD1"/>
              </a:solidFill>
              <a:latin typeface="Open Sans Bold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6429982" y="3823750"/>
            <a:ext cx="1223362" cy="187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1"/>
              </a:lnSpc>
            </a:pPr>
            <a:r>
              <a:rPr lang="en-US" sz="1100" dirty="0" err="1">
                <a:solidFill>
                  <a:srgbClr val="2C92D5"/>
                </a:solidFill>
                <a:latin typeface="Open Sans Bold"/>
              </a:rPr>
              <a:t>Ahorro</a:t>
            </a:r>
            <a:r>
              <a:rPr lang="en-US" sz="1100" dirty="0">
                <a:solidFill>
                  <a:srgbClr val="2C92D5"/>
                </a:solidFill>
                <a:latin typeface="Open Sans Bold"/>
              </a:rPr>
              <a:t> </a:t>
            </a:r>
            <a:r>
              <a:rPr lang="en-US" sz="1100" dirty="0" err="1">
                <a:solidFill>
                  <a:srgbClr val="2C92D5"/>
                </a:solidFill>
                <a:latin typeface="Open Sans Bold"/>
              </a:rPr>
              <a:t>Energético</a:t>
            </a:r>
            <a:endParaRPr lang="en-US" sz="1100" dirty="0">
              <a:solidFill>
                <a:srgbClr val="2C92D5"/>
              </a:solidFill>
              <a:latin typeface="Open Sans Bold"/>
            </a:endParaRPr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457200" y="961095"/>
            <a:ext cx="8229600" cy="39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hangingPunct="0">
              <a:buFont typeface="Arial"/>
              <a:buNone/>
              <a:tabLst>
                <a:tab pos="457200" algn="l"/>
              </a:tabLst>
            </a:pPr>
            <a:r>
              <a:rPr lang="es-ES" sz="1600" i="1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s-ES" sz="1600" i="1" dirty="0" smtClean="0">
                <a:solidFill>
                  <a:schemeClr val="accent6">
                    <a:lumMod val="75000"/>
                  </a:schemeClr>
                </a:solidFill>
              </a:rPr>
              <a:t>róxima década</a:t>
            </a:r>
            <a:endParaRPr lang="es-CL" sz="1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8" name="Rectángulo 57"/>
          <p:cNvSpPr/>
          <p:nvPr/>
        </p:nvSpPr>
        <p:spPr>
          <a:xfrm flipV="1">
            <a:off x="0" y="930861"/>
            <a:ext cx="9144000" cy="6046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AutoShape 12"/>
          <p:cNvSpPr/>
          <p:nvPr/>
        </p:nvSpPr>
        <p:spPr>
          <a:xfrm>
            <a:off x="6185310" y="2299816"/>
            <a:ext cx="214313" cy="1366291"/>
          </a:xfrm>
          <a:prstGeom prst="rect">
            <a:avLst/>
          </a:prstGeom>
          <a:solidFill>
            <a:srgbClr val="191919">
              <a:alpha val="4706"/>
            </a:srgbClr>
          </a:solidFill>
        </p:spPr>
      </p:sp>
      <p:sp>
        <p:nvSpPr>
          <p:cNvPr id="55" name="TextBox 4"/>
          <p:cNvSpPr txBox="1"/>
          <p:nvPr/>
        </p:nvSpPr>
        <p:spPr>
          <a:xfrm>
            <a:off x="492193" y="634357"/>
            <a:ext cx="5299452" cy="3135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58"/>
              </a:lnSpc>
              <a:spcBef>
                <a:spcPct val="0"/>
              </a:spcBef>
            </a:pPr>
            <a:r>
              <a:rPr lang="es-ES" sz="2400" dirty="0">
                <a:solidFill>
                  <a:srgbClr val="3366FF"/>
                </a:solidFill>
              </a:rPr>
              <a:t>Estación Hidráulica de Caudal Positivo</a:t>
            </a:r>
            <a:endParaRPr lang="en-US" sz="2400" spc="54" dirty="0">
              <a:solidFill>
                <a:srgbClr val="3366FF"/>
              </a:solidFill>
              <a:latin typeface="Aileron Ultra-Bold"/>
            </a:endParaRPr>
          </a:p>
        </p:txBody>
      </p:sp>
      <p:sp>
        <p:nvSpPr>
          <p:cNvPr id="56" name="Rectángulo 55"/>
          <p:cNvSpPr/>
          <p:nvPr/>
        </p:nvSpPr>
        <p:spPr>
          <a:xfrm flipV="1">
            <a:off x="0" y="5083032"/>
            <a:ext cx="9144000" cy="60468"/>
          </a:xfrm>
          <a:prstGeom prst="rect">
            <a:avLst/>
          </a:prstGeom>
          <a:gradFill flip="none" rotWithShape="1">
            <a:gsLst>
              <a:gs pos="0">
                <a:srgbClr val="CCFFCC"/>
              </a:gs>
              <a:gs pos="100000">
                <a:srgbClr val="3366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CuadroTexto 59"/>
          <p:cNvSpPr txBox="1"/>
          <p:nvPr/>
        </p:nvSpPr>
        <p:spPr>
          <a:xfrm>
            <a:off x="7220264" y="626784"/>
            <a:ext cx="1923736" cy="307777"/>
          </a:xfrm>
          <a:prstGeom prst="rect">
            <a:avLst/>
          </a:prstGeom>
          <a:solidFill>
            <a:srgbClr val="33CCCC"/>
          </a:solidFill>
        </p:spPr>
        <p:txBody>
          <a:bodyPr wrap="none" rtlCol="0">
            <a:spAutoFit/>
          </a:bodyPr>
          <a:lstStyle/>
          <a:p>
            <a:pPr algn="r"/>
            <a:r>
              <a:rPr lang="es-ES" sz="1400" i="1" dirty="0" smtClean="0">
                <a:solidFill>
                  <a:srgbClr val="FFFFFF"/>
                </a:solidFill>
              </a:rPr>
              <a:t>Demanda Agua de Mar</a:t>
            </a:r>
            <a:endParaRPr lang="es-ES" sz="1400" i="1" dirty="0">
              <a:solidFill>
                <a:srgbClr val="FFFFFF"/>
              </a:solidFill>
            </a:endParaRPr>
          </a:p>
        </p:txBody>
      </p:sp>
      <p:grpSp>
        <p:nvGrpSpPr>
          <p:cNvPr id="61" name="Group 21"/>
          <p:cNvGrpSpPr/>
          <p:nvPr/>
        </p:nvGrpSpPr>
        <p:grpSpPr>
          <a:xfrm>
            <a:off x="7578288" y="1881245"/>
            <a:ext cx="487089" cy="401131"/>
            <a:chOff x="0" y="0"/>
            <a:chExt cx="1298905" cy="1069681"/>
          </a:xfrm>
        </p:grpSpPr>
        <p:sp>
          <p:nvSpPr>
            <p:cNvPr id="62" name="Freeform 22"/>
            <p:cNvSpPr/>
            <p:nvPr/>
          </p:nvSpPr>
          <p:spPr>
            <a:xfrm>
              <a:off x="0" y="0"/>
              <a:ext cx="1298905" cy="1069681"/>
            </a:xfrm>
            <a:custGeom>
              <a:avLst/>
              <a:gdLst/>
              <a:ahLst/>
              <a:cxnLst/>
              <a:rect l="l" t="t" r="r" b="b"/>
              <a:pathLst>
                <a:path w="1298905" h="1069681">
                  <a:moveTo>
                    <a:pt x="0" y="0"/>
                  </a:moveTo>
                  <a:lnTo>
                    <a:pt x="1298905" y="0"/>
                  </a:lnTo>
                  <a:lnTo>
                    <a:pt x="1298905" y="1069681"/>
                  </a:lnTo>
                  <a:lnTo>
                    <a:pt x="0" y="1069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 t="-10714" b="-10714"/>
              </a:stretch>
            </a:blipFill>
          </p:spPr>
        </p:sp>
        <p:sp>
          <p:nvSpPr>
            <p:cNvPr id="63" name="TextBox 23"/>
            <p:cNvSpPr txBox="1"/>
            <p:nvPr/>
          </p:nvSpPr>
          <p:spPr>
            <a:xfrm>
              <a:off x="168779" y="305029"/>
              <a:ext cx="961350" cy="441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8"/>
                </a:lnSpc>
                <a:spcBef>
                  <a:spcPct val="0"/>
                </a:spcBef>
              </a:pPr>
              <a:r>
                <a:rPr lang="en-US" sz="1000" dirty="0" smtClean="0">
                  <a:solidFill>
                    <a:srgbClr val="FFFFFF"/>
                  </a:solidFill>
                  <a:latin typeface="Aileron Ultra-Bold"/>
                </a:rPr>
                <a:t>1.180</a:t>
              </a:r>
              <a:endParaRPr lang="en-US" sz="1000" dirty="0">
                <a:solidFill>
                  <a:srgbClr val="FFFFFF"/>
                </a:solidFill>
                <a:latin typeface="Aileron Ultra-Bold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85302" y="2300085"/>
            <a:ext cx="2940698" cy="1660093"/>
          </a:xfrm>
          <a:prstGeom prst="rect">
            <a:avLst/>
          </a:prstGeom>
        </p:spPr>
      </p:pic>
      <p:sp>
        <p:nvSpPr>
          <p:cNvPr id="47" name="Google Shape;146;p34"/>
          <p:cNvSpPr/>
          <p:nvPr/>
        </p:nvSpPr>
        <p:spPr>
          <a:xfrm>
            <a:off x="819163" y="3767093"/>
            <a:ext cx="1002639" cy="987042"/>
          </a:xfrm>
          <a:prstGeom prst="ellipse">
            <a:avLst/>
          </a:prstGeom>
          <a:solidFill>
            <a:srgbClr val="66CC66"/>
          </a:solidFill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endParaRPr sz="1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48" name="Group 6"/>
          <p:cNvGrpSpPr/>
          <p:nvPr/>
        </p:nvGrpSpPr>
        <p:grpSpPr>
          <a:xfrm>
            <a:off x="1885302" y="4232090"/>
            <a:ext cx="3066559" cy="524391"/>
            <a:chOff x="0" y="147803"/>
            <a:chExt cx="8177491" cy="1398374"/>
          </a:xfrm>
        </p:grpSpPr>
        <p:sp>
          <p:nvSpPr>
            <p:cNvPr id="49" name="TextBox 7"/>
            <p:cNvSpPr txBox="1"/>
            <p:nvPr/>
          </p:nvSpPr>
          <p:spPr>
            <a:xfrm>
              <a:off x="0" y="147803"/>
              <a:ext cx="8177488" cy="6349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92"/>
                </a:lnSpc>
                <a:spcBef>
                  <a:spcPct val="0"/>
                </a:spcBef>
              </a:pPr>
              <a:r>
                <a:rPr lang="en-US" sz="1400" spc="43" dirty="0" smtClean="0">
                  <a:solidFill>
                    <a:srgbClr val="3366FF"/>
                  </a:solidFill>
                  <a:latin typeface="Aileron Bold"/>
                </a:rPr>
                <a:t>20.000 </a:t>
              </a:r>
              <a:r>
                <a:rPr lang="en-US" sz="1400" spc="43" dirty="0">
                  <a:solidFill>
                    <a:srgbClr val="3366FF"/>
                  </a:solidFill>
                  <a:latin typeface="Aileron Bold"/>
                </a:rPr>
                <a:t>m</a:t>
              </a:r>
              <a:r>
                <a:rPr lang="en-US" sz="1400" spc="43" baseline="30000" dirty="0">
                  <a:solidFill>
                    <a:srgbClr val="3366FF"/>
                  </a:solidFill>
                  <a:latin typeface="Aileron Bold"/>
                </a:rPr>
                <a:t>3</a:t>
              </a:r>
              <a:r>
                <a:rPr lang="en-US" sz="1400" spc="43" dirty="0">
                  <a:solidFill>
                    <a:srgbClr val="3366FF"/>
                  </a:solidFill>
                  <a:latin typeface="Aileron Bold"/>
                </a:rPr>
                <a:t>/</a:t>
              </a:r>
              <a:r>
                <a:rPr lang="en-US" sz="1400" spc="43" dirty="0" err="1">
                  <a:solidFill>
                    <a:srgbClr val="3366FF"/>
                  </a:solidFill>
                  <a:latin typeface="Aileron Bold"/>
                </a:rPr>
                <a:t>hr</a:t>
              </a:r>
              <a:endParaRPr lang="en-US" sz="1400" spc="43" dirty="0">
                <a:solidFill>
                  <a:srgbClr val="3366FF"/>
                </a:solidFill>
                <a:latin typeface="Aileron Bold"/>
              </a:endParaRPr>
            </a:p>
          </p:txBody>
        </p:sp>
        <p:sp>
          <p:nvSpPr>
            <p:cNvPr id="50" name="TextBox 8"/>
            <p:cNvSpPr txBox="1"/>
            <p:nvPr/>
          </p:nvSpPr>
          <p:spPr>
            <a:xfrm>
              <a:off x="3" y="1170007"/>
              <a:ext cx="8177488" cy="3761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8"/>
                </a:lnSpc>
              </a:pPr>
              <a:r>
                <a:rPr lang="en-US" sz="800" spc="40" dirty="0" smtClean="0">
                  <a:solidFill>
                    <a:srgbClr val="191919"/>
                  </a:solidFill>
                  <a:latin typeface="Aileron"/>
                </a:rPr>
                <a:t>5,55 </a:t>
              </a:r>
              <a:r>
                <a:rPr lang="en-US" sz="800" spc="40" dirty="0">
                  <a:solidFill>
                    <a:srgbClr val="191919"/>
                  </a:solidFill>
                  <a:latin typeface="Aileron"/>
                </a:rPr>
                <a:t>m</a:t>
              </a:r>
              <a:r>
                <a:rPr lang="en-US" sz="800" spc="40" baseline="30000" dirty="0">
                  <a:solidFill>
                    <a:srgbClr val="191919"/>
                  </a:solidFill>
                  <a:latin typeface="Aileron"/>
                </a:rPr>
                <a:t>3</a:t>
              </a:r>
              <a:r>
                <a:rPr lang="en-US" sz="800" spc="40" dirty="0">
                  <a:solidFill>
                    <a:srgbClr val="191919"/>
                  </a:solidFill>
                  <a:latin typeface="Aileron"/>
                </a:rPr>
                <a:t>/</a:t>
              </a:r>
              <a:r>
                <a:rPr lang="en-US" sz="800" spc="40" dirty="0" smtClean="0">
                  <a:solidFill>
                    <a:srgbClr val="191919"/>
                  </a:solidFill>
                  <a:latin typeface="Aileron"/>
                </a:rPr>
                <a:t>s</a:t>
              </a:r>
              <a:endParaRPr lang="en-US" sz="800" spc="40" dirty="0">
                <a:solidFill>
                  <a:srgbClr val="191919"/>
                </a:solidFill>
                <a:latin typeface="Aileron"/>
              </a:endParaRPr>
            </a:p>
          </p:txBody>
        </p:sp>
        <p:sp>
          <p:nvSpPr>
            <p:cNvPr id="51" name="AutoShape 9"/>
            <p:cNvSpPr/>
            <p:nvPr/>
          </p:nvSpPr>
          <p:spPr>
            <a:xfrm>
              <a:off x="0" y="969708"/>
              <a:ext cx="8177488" cy="43549"/>
            </a:xfrm>
            <a:prstGeom prst="rect">
              <a:avLst/>
            </a:prstGeom>
            <a:solidFill>
              <a:srgbClr val="191919"/>
            </a:solidFill>
          </p:spPr>
        </p:sp>
      </p:grpSp>
      <p:sp>
        <p:nvSpPr>
          <p:cNvPr id="52" name="TextBox 11"/>
          <p:cNvSpPr txBox="1"/>
          <p:nvPr/>
        </p:nvSpPr>
        <p:spPr>
          <a:xfrm>
            <a:off x="756746" y="4114429"/>
            <a:ext cx="1122003" cy="23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</a:pPr>
            <a:r>
              <a:rPr lang="en-US" sz="1300" dirty="0" smtClean="0">
                <a:solidFill>
                  <a:srgbClr val="3366FF"/>
                </a:solidFill>
                <a:latin typeface="Open Sans Bold"/>
              </a:rPr>
              <a:t>2021</a:t>
            </a:r>
            <a:endParaRPr lang="en-US" sz="1300" dirty="0">
              <a:solidFill>
                <a:srgbClr val="3366FF"/>
              </a:solidFill>
              <a:latin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1927747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0" grpId="0"/>
      <p:bldP spid="11" grpId="0"/>
      <p:bldP spid="28" grpId="0"/>
      <p:bldP spid="42" grpId="0"/>
      <p:bldP spid="44" grpId="0"/>
      <p:bldP spid="45" grpId="0"/>
      <p:bldP spid="47" grpId="0" animBg="1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2"/>
          <p:cNvSpPr/>
          <p:nvPr/>
        </p:nvSpPr>
        <p:spPr>
          <a:xfrm>
            <a:off x="0" y="-12414"/>
            <a:ext cx="2622550" cy="5143500"/>
          </a:xfrm>
          <a:prstGeom prst="rect">
            <a:avLst/>
          </a:prstGeom>
          <a:solidFill>
            <a:srgbClr val="33CCCC"/>
          </a:solidFill>
        </p:spPr>
      </p:sp>
      <p:sp>
        <p:nvSpPr>
          <p:cNvPr id="50" name="Content Placeholder 2"/>
          <p:cNvSpPr>
            <a:spLocks noGrp="1"/>
          </p:cNvSpPr>
          <p:nvPr>
            <p:ph idx="1"/>
          </p:nvPr>
        </p:nvSpPr>
        <p:spPr>
          <a:xfrm>
            <a:off x="457200" y="961095"/>
            <a:ext cx="8229600" cy="398552"/>
          </a:xfrm>
        </p:spPr>
        <p:txBody>
          <a:bodyPr>
            <a:normAutofit/>
          </a:bodyPr>
          <a:lstStyle/>
          <a:p>
            <a:pPr marL="0" indent="0" algn="ctr" eaLnBrk="0" hangingPunct="0">
              <a:buNone/>
              <a:tabLst>
                <a:tab pos="457200" algn="l"/>
              </a:tabLst>
            </a:pPr>
            <a:r>
              <a:rPr lang="es-CL" sz="1600" i="1" dirty="0" smtClean="0">
                <a:solidFill>
                  <a:schemeClr val="accent6">
                    <a:lumMod val="75000"/>
                  </a:schemeClr>
                </a:solidFill>
              </a:rPr>
              <a:t>Energía Cinética vs Energía Potencial</a:t>
            </a:r>
            <a:endParaRPr lang="es-CL" sz="1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 flipV="1">
            <a:off x="0" y="930861"/>
            <a:ext cx="9144000" cy="6046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reeform 5"/>
          <p:cNvSpPr/>
          <p:nvPr/>
        </p:nvSpPr>
        <p:spPr>
          <a:xfrm>
            <a:off x="2819636" y="1359647"/>
            <a:ext cx="2933313" cy="2150912"/>
          </a:xfrm>
          <a:custGeom>
            <a:avLst/>
            <a:gdLst/>
            <a:ahLst/>
            <a:cxnLst/>
            <a:rect l="l" t="t" r="r" b="b"/>
            <a:pathLst>
              <a:path w="5866626" h="4301824">
                <a:moveTo>
                  <a:pt x="0" y="0"/>
                </a:moveTo>
                <a:lnTo>
                  <a:pt x="5866626" y="0"/>
                </a:lnTo>
                <a:lnTo>
                  <a:pt x="5866626" y="4301823"/>
                </a:lnTo>
                <a:lnTo>
                  <a:pt x="0" y="43018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9" name="TextBox 8"/>
          <p:cNvSpPr txBox="1"/>
          <p:nvPr/>
        </p:nvSpPr>
        <p:spPr>
          <a:xfrm>
            <a:off x="4924582" y="1359647"/>
            <a:ext cx="2085359" cy="326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2"/>
              </a:lnSpc>
            </a:pPr>
            <a:r>
              <a:rPr lang="en-US" sz="1300" spc="13" dirty="0" err="1">
                <a:solidFill>
                  <a:srgbClr val="4576F6"/>
                </a:solidFill>
                <a:latin typeface="TT Commons Pro Bold"/>
              </a:rPr>
              <a:t>Opex</a:t>
            </a:r>
            <a:endParaRPr lang="en-US" sz="1300" spc="13" dirty="0">
              <a:solidFill>
                <a:srgbClr val="4576F6"/>
              </a:solidFill>
              <a:latin typeface="TT Commons Pro Bold"/>
            </a:endParaRPr>
          </a:p>
          <a:p>
            <a:pPr algn="ctr">
              <a:lnSpc>
                <a:spcPts val="905"/>
              </a:lnSpc>
            </a:pPr>
            <a:endParaRPr lang="en-US" sz="1300" spc="13" dirty="0">
              <a:solidFill>
                <a:srgbClr val="4576F6"/>
              </a:solidFill>
              <a:latin typeface="TT Commons Pro Bold"/>
            </a:endParaRPr>
          </a:p>
        </p:txBody>
      </p:sp>
      <p:sp>
        <p:nvSpPr>
          <p:cNvPr id="20" name="TextBox 9"/>
          <p:cNvSpPr txBox="1"/>
          <p:nvPr/>
        </p:nvSpPr>
        <p:spPr>
          <a:xfrm>
            <a:off x="4471930" y="4237689"/>
            <a:ext cx="2085359" cy="326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2"/>
              </a:lnSpc>
            </a:pPr>
            <a:r>
              <a:rPr lang="en-US" sz="1300" spc="13" dirty="0" err="1">
                <a:solidFill>
                  <a:srgbClr val="4576F6"/>
                </a:solidFill>
                <a:latin typeface="TT Commons Pro Bold"/>
              </a:rPr>
              <a:t>Capex</a:t>
            </a:r>
            <a:endParaRPr lang="en-US" sz="1300" spc="13" dirty="0">
              <a:solidFill>
                <a:srgbClr val="4576F6"/>
              </a:solidFill>
              <a:latin typeface="TT Commons Pro Bold"/>
            </a:endParaRPr>
          </a:p>
          <a:p>
            <a:pPr algn="ctr">
              <a:lnSpc>
                <a:spcPts val="905"/>
              </a:lnSpc>
            </a:pPr>
            <a:endParaRPr lang="en-US" sz="1300" spc="13" dirty="0">
              <a:solidFill>
                <a:srgbClr val="4576F6"/>
              </a:solidFill>
              <a:latin typeface="TT Commons Pro Bold"/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5788024" y="2296680"/>
            <a:ext cx="2933313" cy="2144523"/>
            <a:chOff x="5788024" y="2296680"/>
            <a:chExt cx="2933313" cy="2144523"/>
          </a:xfrm>
        </p:grpSpPr>
        <p:sp>
          <p:nvSpPr>
            <p:cNvPr id="17" name="Freeform 6"/>
            <p:cNvSpPr/>
            <p:nvPr/>
          </p:nvSpPr>
          <p:spPr>
            <a:xfrm>
              <a:off x="5788024" y="2296680"/>
              <a:ext cx="2933313" cy="2144523"/>
            </a:xfrm>
            <a:custGeom>
              <a:avLst/>
              <a:gdLst/>
              <a:ahLst/>
              <a:cxnLst/>
              <a:rect l="l" t="t" r="r" b="b"/>
              <a:pathLst>
                <a:path w="5866626" h="4289046">
                  <a:moveTo>
                    <a:pt x="0" y="0"/>
                  </a:moveTo>
                  <a:lnTo>
                    <a:pt x="5866626" y="0"/>
                  </a:lnTo>
                  <a:lnTo>
                    <a:pt x="5866626" y="4289046"/>
                  </a:lnTo>
                  <a:lnTo>
                    <a:pt x="0" y="42890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cxnSp>
          <p:nvCxnSpPr>
            <p:cNvPr id="10" name="Conector recto 9"/>
            <p:cNvCxnSpPr/>
            <p:nvPr/>
          </p:nvCxnSpPr>
          <p:spPr>
            <a:xfrm flipH="1" flipV="1">
              <a:off x="7135763" y="3620238"/>
              <a:ext cx="14470" cy="486030"/>
            </a:xfrm>
            <a:prstGeom prst="line">
              <a:avLst/>
            </a:prstGeom>
            <a:ln w="6350"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/>
            <p:cNvCxnSpPr/>
            <p:nvPr/>
          </p:nvCxnSpPr>
          <p:spPr>
            <a:xfrm flipH="1">
              <a:off x="6289840" y="3614021"/>
              <a:ext cx="829759" cy="0"/>
            </a:xfrm>
            <a:prstGeom prst="line">
              <a:avLst/>
            </a:prstGeom>
            <a:ln w="6350"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4"/>
          <p:cNvSpPr txBox="1"/>
          <p:nvPr/>
        </p:nvSpPr>
        <p:spPr>
          <a:xfrm>
            <a:off x="492193" y="634357"/>
            <a:ext cx="5299452" cy="3135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58"/>
              </a:lnSpc>
              <a:spcBef>
                <a:spcPct val="0"/>
              </a:spcBef>
            </a:pPr>
            <a:r>
              <a:rPr lang="es-ES" sz="2400" dirty="0">
                <a:solidFill>
                  <a:srgbClr val="3366FF"/>
                </a:solidFill>
              </a:rPr>
              <a:t>Estación Hidráulica de Caudal Positivo</a:t>
            </a:r>
            <a:endParaRPr lang="en-US" sz="2400" spc="54" dirty="0">
              <a:solidFill>
                <a:srgbClr val="3366FF"/>
              </a:solidFill>
              <a:latin typeface="Aileron Ultra-Bold"/>
            </a:endParaRPr>
          </a:p>
        </p:txBody>
      </p:sp>
      <p:sp>
        <p:nvSpPr>
          <p:cNvPr id="24" name="Rectángulo 23"/>
          <p:cNvSpPr/>
          <p:nvPr/>
        </p:nvSpPr>
        <p:spPr>
          <a:xfrm flipV="1">
            <a:off x="0" y="5083032"/>
            <a:ext cx="9144000" cy="60468"/>
          </a:xfrm>
          <a:prstGeom prst="rect">
            <a:avLst/>
          </a:prstGeom>
          <a:gradFill flip="none" rotWithShape="1">
            <a:gsLst>
              <a:gs pos="0">
                <a:srgbClr val="CCFFCC"/>
              </a:gs>
              <a:gs pos="100000">
                <a:srgbClr val="3366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CuadroTexto 24"/>
          <p:cNvSpPr txBox="1"/>
          <p:nvPr/>
        </p:nvSpPr>
        <p:spPr>
          <a:xfrm>
            <a:off x="6791673" y="634357"/>
            <a:ext cx="2345752" cy="307777"/>
          </a:xfrm>
          <a:prstGeom prst="rect">
            <a:avLst/>
          </a:prstGeom>
          <a:solidFill>
            <a:srgbClr val="33CCCC"/>
          </a:solidFill>
        </p:spPr>
        <p:txBody>
          <a:bodyPr wrap="none" rtlCol="0">
            <a:spAutoFit/>
          </a:bodyPr>
          <a:lstStyle/>
          <a:p>
            <a:pPr algn="r"/>
            <a:r>
              <a:rPr lang="es-ES" sz="1400" i="1" dirty="0" smtClean="0">
                <a:solidFill>
                  <a:srgbClr val="FFFFFF"/>
                </a:solidFill>
              </a:rPr>
              <a:t>Contribución al </a:t>
            </a:r>
            <a:r>
              <a:rPr lang="es-ES" sz="1400" i="1" dirty="0" err="1" smtClean="0">
                <a:solidFill>
                  <a:srgbClr val="FFFFFF"/>
                </a:solidFill>
              </a:rPr>
              <a:t>Capex</a:t>
            </a:r>
            <a:r>
              <a:rPr lang="es-ES" sz="1400" i="1" dirty="0" smtClean="0">
                <a:solidFill>
                  <a:srgbClr val="FFFFFF"/>
                </a:solidFill>
              </a:rPr>
              <a:t> y </a:t>
            </a:r>
            <a:r>
              <a:rPr lang="es-ES" sz="1400" i="1" dirty="0" err="1" smtClean="0">
                <a:solidFill>
                  <a:srgbClr val="FFFFFF"/>
                </a:solidFill>
              </a:rPr>
              <a:t>Opex</a:t>
            </a:r>
            <a:endParaRPr lang="es-ES" sz="1400" i="1" dirty="0">
              <a:solidFill>
                <a:srgbClr val="FFFFFF"/>
              </a:solidFill>
            </a:endParaRPr>
          </a:p>
        </p:txBody>
      </p:sp>
      <p:sp>
        <p:nvSpPr>
          <p:cNvPr id="27" name="Google Shape;146;p34"/>
          <p:cNvSpPr/>
          <p:nvPr/>
        </p:nvSpPr>
        <p:spPr>
          <a:xfrm>
            <a:off x="457200" y="4237689"/>
            <a:ext cx="488938" cy="479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endParaRPr sz="1400">
              <a:solidFill>
                <a:schemeClr val="bg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92193" y="1686168"/>
            <a:ext cx="16637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chemeClr val="bg1"/>
                </a:solidFill>
              </a:rPr>
              <a:t>Importante contribución a indicadores de evaluación de gestión en proyectos de la industria minera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 rot="16200000">
            <a:off x="524286" y="3982246"/>
            <a:ext cx="6278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>
                <a:solidFill>
                  <a:srgbClr val="6699FF"/>
                </a:solidFill>
              </a:rPr>
              <a:t>Capex</a:t>
            </a:r>
            <a:endParaRPr lang="es-ES" sz="1400" dirty="0" smtClean="0">
              <a:solidFill>
                <a:srgbClr val="6699FF"/>
              </a:solidFill>
            </a:endParaRPr>
          </a:p>
          <a:p>
            <a:r>
              <a:rPr lang="es-ES" sz="1600" dirty="0" err="1" smtClean="0">
                <a:solidFill>
                  <a:srgbClr val="6699FF"/>
                </a:solidFill>
              </a:rPr>
              <a:t>Opex</a:t>
            </a:r>
            <a:endParaRPr lang="es-ES" sz="1600" dirty="0">
              <a:solidFill>
                <a:srgbClr val="66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972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7" grpId="0" animBg="1"/>
      <p:bldP spid="4" grpId="0"/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6159</TotalTime>
  <Words>301</Words>
  <Application>Microsoft Macintosh PowerPoint</Application>
  <PresentationFormat>Presentación en pantalla (16:9)</PresentationFormat>
  <Paragraphs>87</Paragraphs>
  <Slides>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150</cp:revision>
  <cp:lastPrinted>2023-10-11T20:02:26Z</cp:lastPrinted>
  <dcterms:created xsi:type="dcterms:W3CDTF">2023-09-17T22:39:38Z</dcterms:created>
  <dcterms:modified xsi:type="dcterms:W3CDTF">2024-04-02T19:51:48Z</dcterms:modified>
</cp:coreProperties>
</file>